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8" r:id="rId3"/>
    <p:sldId id="259" r:id="rId4"/>
    <p:sldId id="260" r:id="rId5"/>
    <p:sldId id="261" r:id="rId6"/>
    <p:sldId id="299" r:id="rId7"/>
    <p:sldId id="262" r:id="rId8"/>
    <p:sldId id="293" r:id="rId9"/>
    <p:sldId id="295" r:id="rId10"/>
    <p:sldId id="296" r:id="rId11"/>
    <p:sldId id="297"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1" r:id="rId30"/>
    <p:sldId id="280" r:id="rId31"/>
    <p:sldId id="282" r:id="rId32"/>
    <p:sldId id="283" r:id="rId33"/>
    <p:sldId id="285" r:id="rId34"/>
    <p:sldId id="284" r:id="rId35"/>
    <p:sldId id="286" r:id="rId36"/>
    <p:sldId id="287" r:id="rId37"/>
    <p:sldId id="288" r:id="rId38"/>
    <p:sldId id="289" r:id="rId39"/>
    <p:sldId id="290" r:id="rId40"/>
    <p:sldId id="291" r:id="rId41"/>
    <p:sldId id="292" r:id="rId42"/>
    <p:sldId id="294" r:id="rId43"/>
    <p:sldId id="298" r:id="rId4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Μεσαίο στυλ 2 - Έμφαση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Μεσαίο στυλ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Μεσαίο στυλ 3 - Έμφαση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Φωτεινό στυλ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F603E-D8A2-412F-97EC-26C1BA95A85C}" type="datetimeFigureOut">
              <a:rPr lang="el-GR" smtClean="0"/>
              <a:t>27/6/2023</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4647B-E3AF-495D-9247-AE2A9E8FD8B5}" type="slidenum">
              <a:rPr lang="el-GR" smtClean="0"/>
              <a:t>‹#›</a:t>
            </a:fld>
            <a:endParaRPr lang="el-GR"/>
          </a:p>
        </p:txBody>
      </p:sp>
    </p:spTree>
    <p:extLst>
      <p:ext uri="{BB962C8B-B14F-4D97-AF65-F5344CB8AC3E}">
        <p14:creationId xmlns:p14="http://schemas.microsoft.com/office/powerpoint/2010/main" val="232110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4537250-76B4-0856-CFCE-00BAE3122CC7}"/>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7CE31045-8F97-53EE-A7A6-638022DFD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C7C2A183-2D83-5D9C-3758-C41C05222D1E}"/>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2B75F709-08F5-AFD1-D5B7-2044112FE64E}"/>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51EE228-9660-C7A3-9265-F022C6148E8D}"/>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744947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8384D35-5445-F782-AD6E-22A8A88AA12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303F55F-3308-96DC-31E7-23A465C3363C}"/>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ECD4C74F-864E-2ACC-20AD-FD336F609148}"/>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F91EB02A-B1D5-6657-6A96-13C74321715E}"/>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D8643784-630F-6EDD-6E81-4BEB8384DB46}"/>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1704362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937743AC-2FF9-B802-4635-B7BFBEEC95DA}"/>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A50BEDF4-6E81-AED0-537A-A1CDE8115456}"/>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33D0F781-2060-CAF3-786A-01D9BF262657}"/>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0DFB0DB1-CF57-75BF-8F05-2BB488967BCF}"/>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641792E6-AAE5-B2F7-F6F0-1C9648E59E32}"/>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32253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E30A2B3-1D32-FE98-4C18-2C385C0AB42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D0563934-9CBE-2918-13B9-631DFE35DC6A}"/>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7DA83884-23CA-110F-EBA0-DDFCE4248F8A}"/>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3CEC183A-560D-8C2F-03AA-1B9B0B2F1B39}"/>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05194DAF-5F86-425A-8485-CAB05F5D4D36}"/>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682936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8364CB6-8C05-BBC2-E966-EBC6ED9EA4E6}"/>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1503A4F-2CB5-AA7F-BACF-529915D78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EE78FB99-E31B-8172-DFCF-F1B5170C6220}"/>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FC8861CE-E9A4-141C-F4A9-012673E98E7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D059F630-88E8-58F9-C8A0-7D95703B63B9}"/>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269040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242038D-B55B-CE85-D819-6EFF7F28728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7AC959A9-72D0-61FC-0B86-4812368A7EF1}"/>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55A3B952-78B1-36D8-F52D-B9AF5C871894}"/>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13D4CCFB-F3F2-328A-1DF9-B4B2ED3092C8}"/>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6" name="Θέση υποσέλιδου 5">
            <a:extLst>
              <a:ext uri="{FF2B5EF4-FFF2-40B4-BE49-F238E27FC236}">
                <a16:creationId xmlns:a16="http://schemas.microsoft.com/office/drawing/2014/main" id="{5FD6EFDA-9523-6023-4DD6-3CA67D76F3E4}"/>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7CEE1A0D-E1DC-3749-FEBA-A32E3ACAECAA}"/>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246419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A4C55CF-8825-F5E6-FEA4-79C55168122E}"/>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716CA2C8-19E0-86D2-C4E6-2C470307B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B461108E-1702-4843-2B31-DBC0957B071A}"/>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0A3E6A3F-1BD6-223C-5429-0FE97AD29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565E5196-9C21-0F77-8F79-C79EE0916C7D}"/>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5AE2094D-044B-6712-CFF7-22C94A67B8AE}"/>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8" name="Θέση υποσέλιδου 7">
            <a:extLst>
              <a:ext uri="{FF2B5EF4-FFF2-40B4-BE49-F238E27FC236}">
                <a16:creationId xmlns:a16="http://schemas.microsoft.com/office/drawing/2014/main" id="{31B943BA-0960-82C2-46F8-4727336F3CC0}"/>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09F04CC8-2EDF-7549-AFAF-E798CC82212D}"/>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1908891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45C317E-9174-3906-4472-B98549980E0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84F767F2-057D-5514-5A3C-0981F07FE143}"/>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4" name="Θέση υποσέλιδου 3">
            <a:extLst>
              <a:ext uri="{FF2B5EF4-FFF2-40B4-BE49-F238E27FC236}">
                <a16:creationId xmlns:a16="http://schemas.microsoft.com/office/drawing/2014/main" id="{6074E2B2-EA17-930B-4BED-F01219BF6B3A}"/>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F11521D1-1790-F188-9C8B-8C659C208935}"/>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180528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0AC060E2-9303-2089-D48B-711E0E303638}"/>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3" name="Θέση υποσέλιδου 2">
            <a:extLst>
              <a:ext uri="{FF2B5EF4-FFF2-40B4-BE49-F238E27FC236}">
                <a16:creationId xmlns:a16="http://schemas.microsoft.com/office/drawing/2014/main" id="{85F5E8AB-3DC7-33C9-9C3E-C4E03A0537EF}"/>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26E7650A-C441-D8C1-D1CC-E809402BAE9B}"/>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235312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A65693-EF59-8F08-13CE-6C5484B76AC1}"/>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4F707C50-3F64-3199-F262-FC1EA1AFE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F16A0ED1-863B-C9BD-1F3D-54952DB99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D3CD5A12-1A33-0EF5-1A91-36861234927B}"/>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6" name="Θέση υποσέλιδου 5">
            <a:extLst>
              <a:ext uri="{FF2B5EF4-FFF2-40B4-BE49-F238E27FC236}">
                <a16:creationId xmlns:a16="http://schemas.microsoft.com/office/drawing/2014/main" id="{DE7907C5-71F7-3577-5750-8C52ED0BB97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739C1C55-9FEE-9A3C-23F5-BC5505AA77AB}"/>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132678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CFAD5A4-728E-684C-AFAF-8D92DB0494D0}"/>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C5B31BDD-06F2-A668-1156-05AAED0C3E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3718958A-68E0-C36E-484C-A6BF64E41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9F038656-B49B-A63C-5E3A-CFE6BA3EB3D2}"/>
              </a:ext>
            </a:extLst>
          </p:cNvPr>
          <p:cNvSpPr>
            <a:spLocks noGrp="1"/>
          </p:cNvSpPr>
          <p:nvPr>
            <p:ph type="dt" sz="half" idx="10"/>
          </p:nvPr>
        </p:nvSpPr>
        <p:spPr/>
        <p:txBody>
          <a:bodyPr/>
          <a:lstStyle/>
          <a:p>
            <a:fld id="{D55C32D9-6FCB-4DEA-AE13-ADD872059A9B}" type="datetimeFigureOut">
              <a:rPr lang="el-GR" smtClean="0"/>
              <a:t>27/6/2023</a:t>
            </a:fld>
            <a:endParaRPr lang="el-GR"/>
          </a:p>
        </p:txBody>
      </p:sp>
      <p:sp>
        <p:nvSpPr>
          <p:cNvPr id="6" name="Θέση υποσέλιδου 5">
            <a:extLst>
              <a:ext uri="{FF2B5EF4-FFF2-40B4-BE49-F238E27FC236}">
                <a16:creationId xmlns:a16="http://schemas.microsoft.com/office/drawing/2014/main" id="{1A5DFAC8-E3B6-E718-C8F7-FD86C70D4817}"/>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FD7282C4-4CE1-D312-930A-B01C8AE91A5F}"/>
              </a:ext>
            </a:extLst>
          </p:cNvPr>
          <p:cNvSpPr>
            <a:spLocks noGrp="1"/>
          </p:cNvSpPr>
          <p:nvPr>
            <p:ph type="sldNum" sz="quarter" idx="12"/>
          </p:nvPr>
        </p:nvSpPr>
        <p:spPr/>
        <p:txBody>
          <a:bodyPr/>
          <a:lstStyle/>
          <a:p>
            <a:fld id="{C06A0897-C847-4263-80B6-7B2D3A7F352E}" type="slidenum">
              <a:rPr lang="el-GR" smtClean="0"/>
              <a:t>‹#›</a:t>
            </a:fld>
            <a:endParaRPr lang="el-GR"/>
          </a:p>
        </p:txBody>
      </p:sp>
    </p:spTree>
    <p:extLst>
      <p:ext uri="{BB962C8B-B14F-4D97-AF65-F5344CB8AC3E}">
        <p14:creationId xmlns:p14="http://schemas.microsoft.com/office/powerpoint/2010/main" val="3460636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AEAEAA6-77F2-53D5-50F5-84CB06920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221E3A0-FFEC-C284-5099-C32C231783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5DFF345-E081-5807-415C-ACC5F7ABD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C32D9-6FCB-4DEA-AE13-ADD872059A9B}" type="datetimeFigureOut">
              <a:rPr lang="el-GR" smtClean="0"/>
              <a:t>27/6/2023</a:t>
            </a:fld>
            <a:endParaRPr lang="el-GR"/>
          </a:p>
        </p:txBody>
      </p:sp>
      <p:sp>
        <p:nvSpPr>
          <p:cNvPr id="5" name="Θέση υποσέλιδου 4">
            <a:extLst>
              <a:ext uri="{FF2B5EF4-FFF2-40B4-BE49-F238E27FC236}">
                <a16:creationId xmlns:a16="http://schemas.microsoft.com/office/drawing/2014/main" id="{1E3CC088-54B0-7ABD-F302-7DF9CEDF41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BBE48BBF-B5BA-1431-DCD3-4D36B5092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A0897-C847-4263-80B6-7B2D3A7F352E}" type="slidenum">
              <a:rPr lang="el-GR" smtClean="0"/>
              <a:t>‹#›</a:t>
            </a:fld>
            <a:endParaRPr lang="el-GR"/>
          </a:p>
        </p:txBody>
      </p:sp>
    </p:spTree>
    <p:extLst>
      <p:ext uri="{BB962C8B-B14F-4D97-AF65-F5344CB8AC3E}">
        <p14:creationId xmlns:p14="http://schemas.microsoft.com/office/powerpoint/2010/main" val="299825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reuters.com/article/us-health-coronavirus-europe-tech/european-experts-ready-smartphone-technology-to-help-halt-coronavirus-spread-idUSKBN21J4HI" TargetMode="External"/><Relationship Id="rId2" Type="http://schemas.openxmlformats.org/officeDocument/2006/relationships/hyperlink" Target="https://hdsr.mitpress.mit.edu/pub/1um18aj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iMEdD-Lab/open-data/tree/m%20aster/COVID-19" TargetMode="External"/><Relationship Id="rId3" Type="http://schemas.openxmlformats.org/officeDocument/2006/relationships/hyperlink" Target="https://www.sciencedirect.com/science/article/pii/S026427512200049X" TargetMode="External"/><Relationship Id="rId7" Type="http://schemas.openxmlformats.org/officeDocument/2006/relationships/hyperlink" Target="https://www.google.com/cov%20id19/mobility/" TargetMode="External"/><Relationship Id="rId2" Type="http://schemas.openxmlformats.org/officeDocument/2006/relationships/hyperlink" Target="https://www.sciencedirect.com/science/article/pii/S0264275122000415" TargetMode="External"/><Relationship Id="rId1" Type="http://schemas.openxmlformats.org/officeDocument/2006/relationships/slideLayout" Target="../slideLayouts/slideLayout2.xml"/><Relationship Id="rId6" Type="http://schemas.openxmlformats.org/officeDocument/2006/relationships/hyperlink" Target="https://covid19.apple.com/mobility" TargetMode="External"/><Relationship Id="rId5" Type="http://schemas.openxmlformats.org/officeDocument/2006/relationships/hyperlink" Target="https://www.eiturbanmobility.eu/" TargetMode="External"/><Relationship Id="rId10" Type="http://schemas.openxmlformats.org/officeDocument/2006/relationships/hyperlink" Target="https://github.com/Covid-19-Response-Greece/covid19-data-greece" TargetMode="External"/><Relationship Id="rId4" Type="http://schemas.openxmlformats.org/officeDocument/2006/relationships/hyperlink" Target="https://www.eltis.org/mobility-plans/sump-concept" TargetMode="External"/><Relationship Id="rId9" Type="http://schemas.openxmlformats.org/officeDocument/2006/relationships/hyperlink" Target="https://github.com/Sandbird/covid19-Greec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048137E-311B-F643-1DC5-486A21E2389F}"/>
              </a:ext>
            </a:extLst>
          </p:cNvPr>
          <p:cNvSpPr>
            <a:spLocks noGrp="1"/>
          </p:cNvSpPr>
          <p:nvPr>
            <p:ph type="ctrTitle"/>
          </p:nvPr>
        </p:nvSpPr>
        <p:spPr>
          <a:xfrm>
            <a:off x="1763697" y="3135030"/>
            <a:ext cx="9144000" cy="1737805"/>
          </a:xfrm>
        </p:spPr>
        <p:txBody>
          <a:bodyPr>
            <a:noAutofit/>
          </a:bodyPr>
          <a:lstStyle/>
          <a:p>
            <a:r>
              <a:rPr lang="el-GR" sz="2700" dirty="0">
                <a:latin typeface="Georgia" panose="02040502050405020303" pitchFamily="18" charset="0"/>
                <a:ea typeface="Roboto" panose="02000000000000000000" pitchFamily="2" charset="0"/>
                <a:cs typeface="Roboto" panose="02000000000000000000" pitchFamily="2" charset="0"/>
              </a:rPr>
              <a:t>Ανάλυση δεδομένων κινητικότητας</a:t>
            </a:r>
            <a:br>
              <a:rPr lang="el-GR" sz="2700" dirty="0">
                <a:latin typeface="Georgia" panose="02040502050405020303" pitchFamily="18" charset="0"/>
                <a:ea typeface="Roboto" panose="02000000000000000000" pitchFamily="2" charset="0"/>
                <a:cs typeface="Roboto" panose="02000000000000000000" pitchFamily="2" charset="0"/>
              </a:rPr>
            </a:br>
            <a:r>
              <a:rPr lang="el-GR" sz="2700" dirty="0">
                <a:latin typeface="Georgia" panose="02040502050405020303" pitchFamily="18" charset="0"/>
                <a:ea typeface="Roboto" panose="02000000000000000000" pitchFamily="2" charset="0"/>
                <a:cs typeface="Roboto" panose="02000000000000000000" pitchFamily="2" charset="0"/>
              </a:rPr>
              <a:t>χρηστών κατά την διάρκεια της πανδημίας</a:t>
            </a:r>
            <a:br>
              <a:rPr lang="el-GR" sz="2700" dirty="0">
                <a:latin typeface="Georgia" panose="02040502050405020303" pitchFamily="18" charset="0"/>
                <a:ea typeface="Roboto" panose="02000000000000000000" pitchFamily="2" charset="0"/>
                <a:cs typeface="Roboto" panose="02000000000000000000" pitchFamily="2" charset="0"/>
              </a:rPr>
            </a:br>
            <a:r>
              <a:rPr lang="el-GR" sz="2700" dirty="0">
                <a:latin typeface="Georgia" panose="02040502050405020303" pitchFamily="18" charset="0"/>
                <a:ea typeface="Roboto" panose="02000000000000000000" pitchFamily="2" charset="0"/>
                <a:cs typeface="Roboto" panose="02000000000000000000" pitchFamily="2" charset="0"/>
              </a:rPr>
              <a:t>με την χρήση τεχνικών </a:t>
            </a:r>
            <a:r>
              <a:rPr lang="en-US" sz="2700" dirty="0">
                <a:latin typeface="Georgia" panose="02040502050405020303" pitchFamily="18" charset="0"/>
                <a:ea typeface="Roboto" panose="02000000000000000000" pitchFamily="2" charset="0"/>
                <a:cs typeface="Roboto" panose="02000000000000000000" pitchFamily="2" charset="0"/>
              </a:rPr>
              <a:t>data analytics </a:t>
            </a:r>
            <a:r>
              <a:rPr lang="el-GR" sz="2700" dirty="0">
                <a:latin typeface="Georgia" panose="02040502050405020303" pitchFamily="18" charset="0"/>
                <a:ea typeface="Roboto" panose="02000000000000000000" pitchFamily="2" charset="0"/>
                <a:cs typeface="Roboto" panose="02000000000000000000" pitchFamily="2" charset="0"/>
              </a:rPr>
              <a:t>και</a:t>
            </a:r>
            <a:br>
              <a:rPr lang="el-GR" sz="2700" dirty="0">
                <a:latin typeface="Georgia" panose="02040502050405020303" pitchFamily="18" charset="0"/>
                <a:ea typeface="Roboto" panose="02000000000000000000" pitchFamily="2" charset="0"/>
                <a:cs typeface="Roboto" panose="02000000000000000000" pitchFamily="2" charset="0"/>
              </a:rPr>
            </a:br>
            <a:r>
              <a:rPr lang="en-US" sz="2700" dirty="0">
                <a:latin typeface="Georgia" panose="02040502050405020303" pitchFamily="18" charset="0"/>
                <a:ea typeface="Roboto" panose="02000000000000000000" pitchFamily="2" charset="0"/>
                <a:cs typeface="Roboto" panose="02000000000000000000" pitchFamily="2" charset="0"/>
              </a:rPr>
              <a:t>machine learning</a:t>
            </a:r>
            <a:endParaRPr lang="el-GR" sz="2700" dirty="0">
              <a:latin typeface="Georgia" panose="02040502050405020303" pitchFamily="18" charset="0"/>
              <a:ea typeface="Roboto" panose="02000000000000000000" pitchFamily="2" charset="0"/>
              <a:cs typeface="Roboto" panose="02000000000000000000" pitchFamily="2" charset="0"/>
            </a:endParaRPr>
          </a:p>
        </p:txBody>
      </p:sp>
      <p:sp>
        <p:nvSpPr>
          <p:cNvPr id="3" name="Υπότιτλος 2">
            <a:extLst>
              <a:ext uri="{FF2B5EF4-FFF2-40B4-BE49-F238E27FC236}">
                <a16:creationId xmlns:a16="http://schemas.microsoft.com/office/drawing/2014/main" id="{A38055D2-582E-256F-18F0-9D82E62ED0EF}"/>
              </a:ext>
            </a:extLst>
          </p:cNvPr>
          <p:cNvSpPr>
            <a:spLocks noGrp="1"/>
          </p:cNvSpPr>
          <p:nvPr>
            <p:ph type="subTitle" idx="1"/>
          </p:nvPr>
        </p:nvSpPr>
        <p:spPr>
          <a:xfrm>
            <a:off x="1568388" y="5184559"/>
            <a:ext cx="9055224" cy="1367161"/>
          </a:xfrm>
        </p:spPr>
        <p:txBody>
          <a:bodyPr>
            <a:normAutofit/>
          </a:bodyPr>
          <a:lstStyle/>
          <a:p>
            <a:r>
              <a:rPr lang="el-GR" dirty="0">
                <a:latin typeface="Georgia" panose="02040502050405020303" pitchFamily="18" charset="0"/>
                <a:ea typeface="Roboto" panose="02000000000000000000" pitchFamily="2" charset="0"/>
                <a:cs typeface="Roboto" panose="02000000000000000000" pitchFamily="2" charset="0"/>
              </a:rPr>
              <a:t>Δημήτρης Δημητρίου Π18036</a:t>
            </a:r>
            <a:endParaRPr lang="en-US" dirty="0">
              <a:latin typeface="Georgia" panose="02040502050405020303" pitchFamily="18" charset="0"/>
              <a:ea typeface="Roboto" panose="02000000000000000000" pitchFamily="2" charset="0"/>
              <a:cs typeface="Roboto" panose="02000000000000000000" pitchFamily="2" charset="0"/>
            </a:endParaRPr>
          </a:p>
          <a:p>
            <a:r>
              <a:rPr lang="el-GR" dirty="0">
                <a:latin typeface="Georgia" panose="02040502050405020303" pitchFamily="18" charset="0"/>
                <a:ea typeface="Roboto" panose="02000000000000000000" pitchFamily="2" charset="0"/>
                <a:cs typeface="Roboto" panose="02000000000000000000" pitchFamily="2" charset="0"/>
              </a:rPr>
              <a:t>Επιβλέπων καθηγητής :   κ. Ιωάννης Θεοδωρίδης</a:t>
            </a:r>
          </a:p>
          <a:p>
            <a:r>
              <a:rPr lang="el-GR" dirty="0">
                <a:latin typeface="Georgia" panose="02040502050405020303" pitchFamily="18" charset="0"/>
                <a:ea typeface="Roboto" panose="02000000000000000000" pitchFamily="2" charset="0"/>
                <a:cs typeface="Roboto" panose="02000000000000000000" pitchFamily="2" charset="0"/>
              </a:rPr>
              <a:t>Ιούνιος 2023</a:t>
            </a:r>
          </a:p>
        </p:txBody>
      </p:sp>
      <p:pic>
        <p:nvPicPr>
          <p:cNvPr id="5" name="Εικόνα 4" descr="Εικόνα που περιέχει γραφικά, clipart, γραφιστική, καρτούν&#10;&#10;Περιγραφή που δημιουργήθηκε αυτόματα">
            <a:extLst>
              <a:ext uri="{FF2B5EF4-FFF2-40B4-BE49-F238E27FC236}">
                <a16:creationId xmlns:a16="http://schemas.microsoft.com/office/drawing/2014/main" id="{C8297B64-1C6F-2113-799E-1276EE2F0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637" y="172000"/>
            <a:ext cx="1222983" cy="1289950"/>
          </a:xfrm>
          <a:prstGeom prst="rect">
            <a:avLst/>
          </a:prstGeom>
        </p:spPr>
      </p:pic>
      <p:sp>
        <p:nvSpPr>
          <p:cNvPr id="7" name="TextBox 6">
            <a:extLst>
              <a:ext uri="{FF2B5EF4-FFF2-40B4-BE49-F238E27FC236}">
                <a16:creationId xmlns:a16="http://schemas.microsoft.com/office/drawing/2014/main" id="{451F9EBA-1763-8DF9-DC31-DA83B846CA72}"/>
              </a:ext>
            </a:extLst>
          </p:cNvPr>
          <p:cNvSpPr txBox="1"/>
          <p:nvPr/>
        </p:nvSpPr>
        <p:spPr>
          <a:xfrm>
            <a:off x="2376255" y="1703869"/>
            <a:ext cx="7794595" cy="1431161"/>
          </a:xfrm>
          <a:prstGeom prst="rect">
            <a:avLst/>
          </a:prstGeom>
          <a:noFill/>
        </p:spPr>
        <p:txBody>
          <a:bodyPr wrap="square" rtlCol="0">
            <a:spAutoFit/>
          </a:bodyPr>
          <a:lstStyle/>
          <a:p>
            <a:pPr algn="ctr"/>
            <a:r>
              <a:rPr lang="el-GR" sz="2300" dirty="0">
                <a:latin typeface="Georgia" panose="02040502050405020303" pitchFamily="18" charset="0"/>
              </a:rPr>
              <a:t>Πανεπιστήμιο Πειραιώς</a:t>
            </a:r>
          </a:p>
          <a:p>
            <a:pPr algn="ctr"/>
            <a:r>
              <a:rPr lang="el-GR" sz="2300" dirty="0">
                <a:latin typeface="Georgia" panose="02040502050405020303" pitchFamily="18" charset="0"/>
              </a:rPr>
              <a:t>Σχολή Τεχνολογιών Πληροφορικής και Επικοινωνιών</a:t>
            </a:r>
          </a:p>
          <a:p>
            <a:pPr algn="ctr"/>
            <a:r>
              <a:rPr lang="el-GR" sz="2300" dirty="0">
                <a:latin typeface="Georgia" panose="02040502050405020303" pitchFamily="18" charset="0"/>
              </a:rPr>
              <a:t>Τμήμα Πληροφορικής</a:t>
            </a:r>
          </a:p>
          <a:p>
            <a:endParaRPr lang="el-GR" dirty="0"/>
          </a:p>
        </p:txBody>
      </p:sp>
    </p:spTree>
    <p:extLst>
      <p:ext uri="{BB962C8B-B14F-4D97-AF65-F5344CB8AC3E}">
        <p14:creationId xmlns:p14="http://schemas.microsoft.com/office/powerpoint/2010/main" val="1374171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43D015E-0B69-03C3-B004-2B98534A666C}"/>
              </a:ext>
            </a:extLst>
          </p:cNvPr>
          <p:cNvSpPr>
            <a:spLocks noGrp="1"/>
          </p:cNvSpPr>
          <p:nvPr>
            <p:ph type="title"/>
          </p:nvPr>
        </p:nvSpPr>
        <p:spPr>
          <a:xfrm>
            <a:off x="554115" y="0"/>
            <a:ext cx="10515600" cy="701675"/>
          </a:xfrm>
        </p:spPr>
        <p:txBody>
          <a:bodyPr>
            <a:normAutofit/>
          </a:bodyPr>
          <a:lstStyle/>
          <a:p>
            <a:r>
              <a:rPr lang="el-GR" sz="3600" dirty="0">
                <a:latin typeface="Georgia" panose="02040502050405020303" pitchFamily="18" charset="0"/>
              </a:rPr>
              <a:t>Πορίσματα βιβλιογραφικής έρευνας (3/4)</a:t>
            </a:r>
          </a:p>
        </p:txBody>
      </p:sp>
      <p:sp>
        <p:nvSpPr>
          <p:cNvPr id="3" name="Θέση περιεχομένου 2">
            <a:extLst>
              <a:ext uri="{FF2B5EF4-FFF2-40B4-BE49-F238E27FC236}">
                <a16:creationId xmlns:a16="http://schemas.microsoft.com/office/drawing/2014/main" id="{45C2D861-44C7-CFDA-7A64-777E52A90635}"/>
              </a:ext>
            </a:extLst>
          </p:cNvPr>
          <p:cNvSpPr>
            <a:spLocks noGrp="1"/>
          </p:cNvSpPr>
          <p:nvPr>
            <p:ph idx="1"/>
          </p:nvPr>
        </p:nvSpPr>
        <p:spPr>
          <a:xfrm>
            <a:off x="355107" y="772696"/>
            <a:ext cx="11771327" cy="5822949"/>
          </a:xfrm>
          <a:solidFill>
            <a:schemeClr val="bg2"/>
          </a:solidFill>
        </p:spPr>
        <p:txBody>
          <a:bodyPr>
            <a:noAutofit/>
          </a:bodyPr>
          <a:lstStyle/>
          <a:p>
            <a:pPr algn="just"/>
            <a:r>
              <a:rPr lang="en-US" sz="2400" dirty="0">
                <a:latin typeface="Georgia" panose="02040502050405020303" pitchFamily="18" charset="0"/>
              </a:rPr>
              <a:t>O </a:t>
            </a:r>
            <a:r>
              <a:rPr lang="el-GR" sz="2400" dirty="0">
                <a:latin typeface="Georgia" panose="02040502050405020303" pitchFamily="18" charset="0"/>
              </a:rPr>
              <a:t>τομέας του </a:t>
            </a:r>
            <a:r>
              <a:rPr lang="en-US" sz="2400" dirty="0">
                <a:latin typeface="Georgia" panose="02040502050405020303" pitchFamily="18" charset="0"/>
              </a:rPr>
              <a:t>Urban Data Science </a:t>
            </a:r>
            <a:r>
              <a:rPr lang="el-GR" sz="2400" dirty="0">
                <a:latin typeface="Georgia" panose="02040502050405020303" pitchFamily="18" charset="0"/>
              </a:rPr>
              <a:t>ασχολείται με τις μεθόδους που μπορούν να υιοθετηθούν</a:t>
            </a:r>
            <a:r>
              <a:rPr lang="en-US" sz="2400" dirty="0">
                <a:latin typeface="Georgia" panose="02040502050405020303" pitchFamily="18" charset="0"/>
              </a:rPr>
              <a:t>, </a:t>
            </a:r>
            <a:r>
              <a:rPr lang="el-GR" sz="2400" dirty="0">
                <a:latin typeface="Georgia" panose="02040502050405020303" pitchFamily="18" charset="0"/>
              </a:rPr>
              <a:t>ώστε να σχεδιαστούν καλύτερα οι αστικές δομές </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και να βελτιωθεί η ποιότητα ζωής σε αυτές, αξιοποιώντας την </a:t>
            </a:r>
            <a:r>
              <a:rPr lang="el-GR" sz="2400" dirty="0">
                <a:latin typeface="Georgia" panose="02040502050405020303" pitchFamily="18" charset="0"/>
              </a:rPr>
              <a:t>μεγάλη ποσότητα των διαθέσιμων δεδομένων (</a:t>
            </a:r>
            <a:r>
              <a:rPr lang="el-GR" sz="2400" dirty="0" err="1">
                <a:latin typeface="Georgia" panose="02040502050405020303" pitchFamily="18" charset="0"/>
              </a:rPr>
              <a:t>Big</a:t>
            </a:r>
            <a:r>
              <a:rPr lang="el-GR" sz="2400" dirty="0">
                <a:latin typeface="Georgia" panose="02040502050405020303" pitchFamily="18" charset="0"/>
              </a:rPr>
              <a:t> </a:t>
            </a:r>
            <a:r>
              <a:rPr lang="el-GR" sz="2400" dirty="0" err="1">
                <a:latin typeface="Georgia" panose="02040502050405020303" pitchFamily="18" charset="0"/>
              </a:rPr>
              <a:t>Data</a:t>
            </a:r>
            <a:r>
              <a:rPr lang="el-GR" sz="2400" dirty="0">
                <a:latin typeface="Georgia" panose="02040502050405020303" pitchFamily="18" charset="0"/>
              </a:rPr>
              <a:t>)</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[Duarte and </a:t>
            </a:r>
            <a:r>
              <a:rPr lang="en-US" sz="2400" dirty="0" err="1">
                <a:latin typeface="Georgia" panose="02040502050405020303" pitchFamily="18" charset="0"/>
                <a:hlinkClick r:id="rId2" action="ppaction://hlinksldjump"/>
              </a:rPr>
              <a:t>deSouza</a:t>
            </a:r>
            <a:r>
              <a:rPr lang="en-US" sz="2400" dirty="0">
                <a:latin typeface="Georgia" panose="02040502050405020303" pitchFamily="18" charset="0"/>
                <a:hlinkClick r:id="rId2" action="ppaction://hlinksldjump"/>
              </a:rPr>
              <a:t> 2020].</a:t>
            </a:r>
            <a:endParaRPr lang="el-GR" sz="2400" dirty="0">
              <a:latin typeface="Georgia" panose="02040502050405020303" pitchFamily="18" charset="0"/>
            </a:endParaRPr>
          </a:p>
          <a:p>
            <a:pPr algn="just">
              <a:lnSpc>
                <a:spcPct val="107000"/>
              </a:lnSpc>
              <a:spcAft>
                <a:spcPts val="800"/>
              </a:spcAft>
            </a:pPr>
            <a:r>
              <a:rPr lang="el-GR" sz="2400" dirty="0">
                <a:effectLst/>
                <a:latin typeface="Georgia" panose="02040502050405020303" pitchFamily="18" charset="0"/>
                <a:ea typeface="Calibri" panose="020F0502020204030204" pitchFamily="34" charset="0"/>
                <a:cs typeface="Times New Roman" panose="02020603050405020304" pitchFamily="18" charset="0"/>
              </a:rPr>
              <a:t>Νέες τεχνολογίες όπως τα αυτόνομα και ηλεκτρικά αυτοκίνητα και οι υπηρεσίες κοινής κινητικότητας (</a:t>
            </a:r>
            <a:r>
              <a:rPr lang="el-GR" sz="2400" dirty="0" err="1">
                <a:effectLst/>
                <a:latin typeface="Georgia" panose="02040502050405020303" pitchFamily="18" charset="0"/>
                <a:ea typeface="Calibri" panose="020F0502020204030204" pitchFamily="34" charset="0"/>
                <a:cs typeface="Times New Roman" panose="02020603050405020304" pitchFamily="18" charset="0"/>
              </a:rPr>
              <a:t>shared</a:t>
            </a:r>
            <a:r>
              <a:rPr lang="el-GR" sz="2400" dirty="0">
                <a:effectLst/>
                <a:latin typeface="Georgia" panose="02040502050405020303" pitchFamily="18" charset="0"/>
                <a:ea typeface="Calibri" panose="020F0502020204030204" pitchFamily="34" charset="0"/>
                <a:cs typeface="Times New Roman" panose="02020603050405020304" pitchFamily="18" charset="0"/>
              </a:rPr>
              <a:t> </a:t>
            </a:r>
            <a:r>
              <a:rPr lang="el-GR" sz="2400" dirty="0" err="1">
                <a:effectLst/>
                <a:latin typeface="Georgia" panose="02040502050405020303" pitchFamily="18" charset="0"/>
                <a:ea typeface="Calibri" panose="020F0502020204030204" pitchFamily="34" charset="0"/>
                <a:cs typeface="Times New Roman" panose="02020603050405020304" pitchFamily="18" charset="0"/>
              </a:rPr>
              <a:t>mobility</a:t>
            </a:r>
            <a:r>
              <a:rPr lang="el-GR" sz="2400" dirty="0">
                <a:effectLst/>
                <a:latin typeface="Georgia" panose="02040502050405020303" pitchFamily="18" charset="0"/>
                <a:ea typeface="Calibri" panose="020F0502020204030204" pitchFamily="34" charset="0"/>
                <a:cs typeface="Times New Roman" panose="02020603050405020304" pitchFamily="18" charset="0"/>
              </a:rPr>
              <a:t>) αναπτύσσονται και εκτιμάται ότι θα παίξουν πρωταρχικό ρόλο στο μέλλον των πόλεων. Σύμφωνα με τους </a:t>
            </a:r>
            <a:r>
              <a:rPr lang="en-US" sz="2400" dirty="0">
                <a:latin typeface="Georgia" panose="02040502050405020303" pitchFamily="18" charset="0"/>
                <a:hlinkClick r:id="rId2" action="ppaction://hlinksldjump"/>
              </a:rPr>
              <a:t>[</a:t>
            </a:r>
            <a:r>
              <a:rPr lang="en-US" sz="2400" dirty="0" err="1">
                <a:latin typeface="Georgia" panose="02040502050405020303" pitchFamily="18" charset="0"/>
                <a:hlinkClick r:id="rId2" action="ppaction://hlinksldjump"/>
              </a:rPr>
              <a:t>Miskolczi</a:t>
            </a:r>
            <a:r>
              <a:rPr lang="en-US" sz="2400" dirty="0">
                <a:latin typeface="Georgia" panose="02040502050405020303" pitchFamily="18" charset="0"/>
                <a:hlinkClick r:id="rId2" action="ppaction://hlinksldjump"/>
              </a:rPr>
              <a:t> et al. 2021] </a:t>
            </a:r>
            <a:r>
              <a:rPr lang="el-GR" sz="2400" dirty="0">
                <a:effectLst/>
                <a:latin typeface="Georgia" panose="02040502050405020303" pitchFamily="18" charset="0"/>
                <a:ea typeface="Calibri" panose="020F0502020204030204" pitchFamily="34" charset="0"/>
                <a:cs typeface="Times New Roman" panose="02020603050405020304" pitchFamily="18" charset="0"/>
              </a:rPr>
              <a:t>το πιο πιθανό από τα τέσσερα σενάρια που</a:t>
            </a:r>
            <a:r>
              <a:rPr lang="en-US" sz="2400" dirty="0">
                <a:latin typeface="Georgia" panose="02040502050405020303" pitchFamily="18" charset="0"/>
                <a:ea typeface="Calibri" panose="020F0502020204030204" pitchFamily="34" charset="0"/>
                <a:cs typeface="Times New Roman" panose="02020603050405020304" pitchFamily="18" charset="0"/>
              </a:rPr>
              <a:t> </a:t>
            </a:r>
            <a:r>
              <a:rPr lang="el-GR" sz="2400" dirty="0">
                <a:latin typeface="Georgia" panose="02040502050405020303" pitchFamily="18" charset="0"/>
                <a:ea typeface="Calibri" panose="020F0502020204030204" pitchFamily="34" charset="0"/>
                <a:cs typeface="Times New Roman" panose="02020603050405020304" pitchFamily="18" charset="0"/>
              </a:rPr>
              <a:t>εκτιμώνται</a:t>
            </a:r>
            <a:r>
              <a:rPr lang="el-GR" sz="2400" dirty="0">
                <a:effectLst/>
                <a:latin typeface="Georgia" panose="02040502050405020303" pitchFamily="18" charset="0"/>
                <a:ea typeface="Calibri" panose="020F0502020204030204" pitchFamily="34" charset="0"/>
                <a:cs typeface="Times New Roman" panose="02020603050405020304" pitchFamily="18" charset="0"/>
              </a:rPr>
              <a:t> για την κινητικότητα στις πόλεις το 2030 είναι το </a:t>
            </a:r>
            <a:r>
              <a:rPr lang="el-GR" sz="2400" dirty="0" err="1">
                <a:effectLst/>
                <a:latin typeface="Georgia" panose="02040502050405020303" pitchFamily="18" charset="0"/>
                <a:ea typeface="Calibri" panose="020F0502020204030204" pitchFamily="34" charset="0"/>
                <a:cs typeface="Times New Roman" panose="02020603050405020304" pitchFamily="18" charset="0"/>
              </a:rPr>
              <a:t>shared</a:t>
            </a:r>
            <a:r>
              <a:rPr lang="el-GR" sz="2400" dirty="0">
                <a:effectLst/>
                <a:latin typeface="Georgia" panose="02040502050405020303" pitchFamily="18" charset="0"/>
                <a:ea typeface="Calibri" panose="020F0502020204030204" pitchFamily="34" charset="0"/>
                <a:cs typeface="Times New Roman" panose="02020603050405020304" pitchFamily="18" charset="0"/>
              </a:rPr>
              <a:t> </a:t>
            </a:r>
            <a:r>
              <a:rPr lang="el-GR" sz="2400" dirty="0" err="1">
                <a:effectLst/>
                <a:latin typeface="Georgia" panose="02040502050405020303" pitchFamily="18" charset="0"/>
                <a:ea typeface="Calibri" panose="020F0502020204030204" pitchFamily="34" charset="0"/>
                <a:cs typeface="Times New Roman" panose="02020603050405020304" pitchFamily="18" charset="0"/>
              </a:rPr>
              <a:t>mobility</a:t>
            </a:r>
            <a:r>
              <a:rPr lang="el-GR" sz="2400" dirty="0">
                <a:effectLst/>
                <a:latin typeface="Georgia" panose="02040502050405020303" pitchFamily="18" charset="0"/>
                <a:ea typeface="Calibri" panose="020F0502020204030204" pitchFamily="34" charset="0"/>
                <a:cs typeface="Times New Roman" panose="02020603050405020304" pitchFamily="18" charset="0"/>
              </a:rPr>
              <a:t> να έχει κυριαρχήσει, με την δημόσια συγκοινωνία να έχει αναβαθμιστεί και να αποτελεί πλέον το βασικότερο μέσο μετακίνησης και τα ηλεκτρικά αυτοκίνητα να έχουν αντικαταστήσει σε μεγάλο βαθμό τα συμβατικά. </a:t>
            </a:r>
            <a:endParaRPr lang="el-GR" sz="2400" dirty="0">
              <a:latin typeface="Georgia" panose="02040502050405020303"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Η εφαρμογή του μέτρου της εργασίας από το σπίτι επηρέασε </a:t>
            </a:r>
            <a:r>
              <a:rPr lang="el-GR" sz="2400" kern="100" dirty="0">
                <a:latin typeface="Georgia" panose="02040502050405020303" pitchFamily="18" charset="0"/>
                <a:ea typeface="Calibri" panose="020F0502020204030204" pitchFamily="34" charset="0"/>
                <a:cs typeface="Times New Roman" panose="02020603050405020304" pitchFamily="18" charset="0"/>
              </a:rPr>
              <a:t>θετικά </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την κυκλοφορική συμφόρηση στο </a:t>
            </a:r>
            <a:r>
              <a:rPr lang="en-US" sz="2400" kern="100" dirty="0">
                <a:effectLst/>
                <a:latin typeface="Georgia" panose="02040502050405020303" pitchFamily="18" charset="0"/>
                <a:ea typeface="Calibri" panose="020F0502020204030204" pitchFamily="34" charset="0"/>
                <a:cs typeface="Times New Roman" panose="02020603050405020304" pitchFamily="18" charset="0"/>
              </a:rPr>
              <a:t>Hong Kong</a:t>
            </a:r>
            <a:r>
              <a:rPr lang="el-GR" sz="2400" kern="100" dirty="0">
                <a:latin typeface="Georgia" panose="02040502050405020303" pitchFamily="18" charset="0"/>
                <a:ea typeface="Calibri" panose="020F0502020204030204" pitchFamily="34" charset="0"/>
                <a:cs typeface="Times New Roman" panose="02020603050405020304" pitchFamily="18" charset="0"/>
              </a:rPr>
              <a:t>, </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ιδιαίτερα </a:t>
            </a:r>
            <a:r>
              <a:rPr kumimoji="0" lang="el-GR" sz="2400" b="0" i="0" u="none" strike="noStrike" kern="1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rPr>
              <a:t>τις πρωινές και απογευματινές ώρες αιχμής</a:t>
            </a:r>
            <a:r>
              <a:rPr kumimoji="0" lang="en-US" sz="2400" b="0" i="0" u="none" strike="noStrike" kern="1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rPr>
              <a:t> [Loo and Huang 2022]</a:t>
            </a:r>
            <a:endParaRPr lang="el-GR" sz="2400" dirty="0">
              <a:effectLst/>
              <a:latin typeface="Georgia" panose="02040502050405020303"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l-GR" sz="2500" dirty="0"/>
          </a:p>
        </p:txBody>
      </p:sp>
    </p:spTree>
    <p:extLst>
      <p:ext uri="{BB962C8B-B14F-4D97-AF65-F5344CB8AC3E}">
        <p14:creationId xmlns:p14="http://schemas.microsoft.com/office/powerpoint/2010/main" val="79867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07F8F08-7CD1-A70F-721E-47E3D8D3C5DE}"/>
              </a:ext>
            </a:extLst>
          </p:cNvPr>
          <p:cNvSpPr>
            <a:spLocks noGrp="1"/>
          </p:cNvSpPr>
          <p:nvPr>
            <p:ph type="title"/>
          </p:nvPr>
        </p:nvSpPr>
        <p:spPr>
          <a:xfrm>
            <a:off x="634753" y="241947"/>
            <a:ext cx="10515600" cy="596900"/>
          </a:xfrm>
        </p:spPr>
        <p:txBody>
          <a:bodyPr>
            <a:normAutofit/>
          </a:bodyPr>
          <a:lstStyle/>
          <a:p>
            <a:r>
              <a:rPr lang="el-GR" sz="3600" dirty="0">
                <a:latin typeface="Georgia" panose="02040502050405020303" pitchFamily="18" charset="0"/>
              </a:rPr>
              <a:t>Πορίσματα βιβλιογραφικής έρευνας (4/4)</a:t>
            </a:r>
          </a:p>
        </p:txBody>
      </p:sp>
      <p:sp>
        <p:nvSpPr>
          <p:cNvPr id="3" name="Θέση περιεχομένου 2">
            <a:extLst>
              <a:ext uri="{FF2B5EF4-FFF2-40B4-BE49-F238E27FC236}">
                <a16:creationId xmlns:a16="http://schemas.microsoft.com/office/drawing/2014/main" id="{85F3682A-2509-702A-BE14-0DF6ED62E0A7}"/>
              </a:ext>
            </a:extLst>
          </p:cNvPr>
          <p:cNvSpPr>
            <a:spLocks noGrp="1"/>
          </p:cNvSpPr>
          <p:nvPr>
            <p:ph idx="1"/>
          </p:nvPr>
        </p:nvSpPr>
        <p:spPr>
          <a:xfrm>
            <a:off x="634753" y="1231900"/>
            <a:ext cx="11201400" cy="5626100"/>
          </a:xfrm>
        </p:spPr>
        <p:txBody>
          <a:bodyPr>
            <a:normAutofit fontScale="25000" lnSpcReduction="20000"/>
          </a:bodyPr>
          <a:lstStyle/>
          <a:p>
            <a:pPr algn="just">
              <a:lnSpc>
                <a:spcPct val="107000"/>
              </a:lnSpc>
              <a:spcAft>
                <a:spcPts val="800"/>
              </a:spcAft>
            </a:pPr>
            <a:r>
              <a:rPr lang="el-GR" sz="9600" dirty="0">
                <a:latin typeface="Georgia" panose="02040502050405020303" pitchFamily="18" charset="0"/>
              </a:rPr>
              <a:t>Η ευελιξία των πολιτών ως προς τις μετακινήσεις βρέθηκε να είναι ο κύριος παράγοντας που καθορίζει τις επιδράσεις της πανδημίας, η οποία εξαρτάται από τη γεωγραφική περιοχή στην οποία διαμένουν, την ύπαρξη της δημόσιας συγκοινωνίας, τον αστικό ιστό της πόλης, το κοινωνικό – οικονομικό προφίλ τους και τα χαρακτηριστικά της μετακίνησης που επιθυμούν να πραγματοποιήσουν κάθε φορά. Αυτοί που ταξιδεύουν με αυτοκίνητο εμφανίζουν ένα μεγαλύτερο βαθμό προσαρμοστικότητας σε σχέση με τα άλλα μέσα μεταφοράς λόγω του μεγαλύτερου εύρους επιλογών στον σχεδιασμό του ταξιδιού και ήταν ο προτιμητέος τρόπος μετακίνησής στην πανδημία λόγω τις μικρότερης πιθανότητα μόλυνσης από τον ιό </a:t>
            </a:r>
            <a:r>
              <a:rPr lang="el-GR" sz="9600" dirty="0">
                <a:latin typeface="Georgia" panose="02040502050405020303" pitchFamily="18" charset="0"/>
                <a:hlinkClick r:id="rId2" action="ppaction://hlinksldjump"/>
              </a:rPr>
              <a:t>[</a:t>
            </a:r>
            <a:r>
              <a:rPr lang="el-GR" sz="9600" dirty="0" err="1">
                <a:latin typeface="Georgia" panose="02040502050405020303" pitchFamily="18" charset="0"/>
                <a:hlinkClick r:id="rId2" action="ppaction://hlinksldjump"/>
              </a:rPr>
              <a:t>Angell</a:t>
            </a:r>
            <a:r>
              <a:rPr lang="el-GR" sz="9600" dirty="0">
                <a:latin typeface="Georgia" panose="02040502050405020303" pitchFamily="18" charset="0"/>
                <a:hlinkClick r:id="rId2" action="ppaction://hlinksldjump"/>
              </a:rPr>
              <a:t> and </a:t>
            </a:r>
            <a:r>
              <a:rPr lang="el-GR" sz="9600" dirty="0" err="1">
                <a:latin typeface="Georgia" panose="02040502050405020303" pitchFamily="18" charset="0"/>
                <a:hlinkClick r:id="rId2" action="ppaction://hlinksldjump"/>
              </a:rPr>
              <a:t>Potoglou</a:t>
            </a:r>
            <a:r>
              <a:rPr lang="el-GR" sz="9600" dirty="0">
                <a:latin typeface="Georgia" panose="02040502050405020303" pitchFamily="18" charset="0"/>
                <a:hlinkClick r:id="rId2" action="ppaction://hlinksldjump"/>
              </a:rPr>
              <a:t> 2022]. </a:t>
            </a:r>
            <a:endParaRPr lang="el-GR" sz="9600" dirty="0">
              <a:latin typeface="Georgia" panose="02040502050405020303" pitchFamily="18" charset="0"/>
            </a:endParaRPr>
          </a:p>
          <a:p>
            <a:pPr algn="just">
              <a:lnSpc>
                <a:spcPct val="107000"/>
              </a:lnSpc>
              <a:spcAft>
                <a:spcPts val="800"/>
              </a:spcAft>
            </a:pPr>
            <a:r>
              <a:rPr lang="el-GR" sz="9600" dirty="0">
                <a:latin typeface="Georgia" panose="02040502050405020303" pitchFamily="18" charset="0"/>
              </a:rPr>
              <a:t>Η Ευρωπαϊκή Ένωση έχει συμβάλει ενεργά στην θεσμοθέτηση αρχών για την δημιουργία επιτυχημένων και ορθών </a:t>
            </a:r>
            <a:r>
              <a:rPr lang="el-GR" sz="9600" dirty="0" err="1">
                <a:latin typeface="Georgia" panose="02040502050405020303" pitchFamily="18" charset="0"/>
              </a:rPr>
              <a:t>Sustainable</a:t>
            </a:r>
            <a:r>
              <a:rPr lang="el-GR" sz="9600" dirty="0">
                <a:latin typeface="Georgia" panose="02040502050405020303" pitchFamily="18" charset="0"/>
              </a:rPr>
              <a:t> </a:t>
            </a:r>
            <a:r>
              <a:rPr lang="el-GR" sz="9600" dirty="0" err="1">
                <a:latin typeface="Georgia" panose="02040502050405020303" pitchFamily="18" charset="0"/>
              </a:rPr>
              <a:t>Urban</a:t>
            </a:r>
            <a:r>
              <a:rPr lang="el-GR" sz="9600" dirty="0">
                <a:latin typeface="Georgia" panose="02040502050405020303" pitchFamily="18" charset="0"/>
              </a:rPr>
              <a:t> </a:t>
            </a:r>
            <a:r>
              <a:rPr lang="el-GR" sz="9600" dirty="0" err="1">
                <a:latin typeface="Georgia" panose="02040502050405020303" pitchFamily="18" charset="0"/>
              </a:rPr>
              <a:t>Mobility</a:t>
            </a:r>
            <a:r>
              <a:rPr lang="el-GR" sz="9600" dirty="0">
                <a:latin typeface="Georgia" panose="02040502050405020303" pitchFamily="18" charset="0"/>
              </a:rPr>
              <a:t> </a:t>
            </a:r>
            <a:r>
              <a:rPr lang="el-GR" sz="9600" dirty="0" err="1">
                <a:latin typeface="Georgia" panose="02040502050405020303" pitchFamily="18" charset="0"/>
              </a:rPr>
              <a:t>Plans</a:t>
            </a:r>
            <a:r>
              <a:rPr lang="el-GR" sz="9600" dirty="0">
                <a:latin typeface="Georgia" panose="02040502050405020303" pitchFamily="18" charset="0"/>
              </a:rPr>
              <a:t> (</a:t>
            </a:r>
            <a:r>
              <a:rPr lang="el-GR" sz="9600" dirty="0" err="1">
                <a:latin typeface="Georgia" panose="02040502050405020303" pitchFamily="18" charset="0"/>
              </a:rPr>
              <a:t>SUMPs</a:t>
            </a:r>
            <a:r>
              <a:rPr lang="el-GR" sz="9600" dirty="0">
                <a:latin typeface="Georgia" panose="02040502050405020303" pitchFamily="18" charset="0"/>
              </a:rPr>
              <a:t>) για αστικές πόλεις [</a:t>
            </a:r>
            <a:r>
              <a:rPr lang="el-GR" sz="9600" dirty="0" err="1">
                <a:latin typeface="Georgia" panose="02040502050405020303" pitchFamily="18" charset="0"/>
              </a:rPr>
              <a:t>Doe</a:t>
            </a:r>
            <a:r>
              <a:rPr lang="el-GR" sz="9600" dirty="0">
                <a:latin typeface="Georgia" panose="02040502050405020303" pitchFamily="18" charset="0"/>
              </a:rPr>
              <a:t> 2021]. Στην Ελλάδα μόνο η Θεσσαλονίκη, η Σίφνος, η Κέα και η Νάξος έχουν υιοθετήσει μέχρι στιγμής ένα πλάνο SUMP </a:t>
            </a:r>
            <a:r>
              <a:rPr kumimoji="0" lang="en-US" sz="9600" i="0" u="none" strike="noStrike" kern="1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[European Institute of Innovation and Technology 2022].</a:t>
            </a:r>
            <a:endParaRPr lang="el-GR" sz="9600" dirty="0">
              <a:latin typeface="Georgia" panose="02040502050405020303" pitchFamily="18" charset="0"/>
            </a:endParaRPr>
          </a:p>
          <a:p>
            <a:pPr>
              <a:lnSpc>
                <a:spcPct val="107000"/>
              </a:lnSpc>
              <a:spcAft>
                <a:spcPts val="800"/>
              </a:spcAft>
            </a:pPr>
            <a:endParaRPr lang="el-GR"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l-GR"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l-GR"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Tree>
    <p:extLst>
      <p:ext uri="{BB962C8B-B14F-4D97-AF65-F5344CB8AC3E}">
        <p14:creationId xmlns:p14="http://schemas.microsoft.com/office/powerpoint/2010/main" val="108953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8E922F2-9867-1ACA-85F4-B2A1B54B52F8}"/>
              </a:ext>
            </a:extLst>
          </p:cNvPr>
          <p:cNvSpPr>
            <a:spLocks noGrp="1"/>
          </p:cNvSpPr>
          <p:nvPr>
            <p:ph type="title"/>
          </p:nvPr>
        </p:nvSpPr>
        <p:spPr>
          <a:xfrm>
            <a:off x="838200" y="365126"/>
            <a:ext cx="10515600" cy="644523"/>
          </a:xfrm>
        </p:spPr>
        <p:txBody>
          <a:bodyPr>
            <a:normAutofit/>
          </a:bodyPr>
          <a:lstStyle/>
          <a:p>
            <a:r>
              <a:rPr lang="el-GR" sz="3600" dirty="0">
                <a:latin typeface="Georgia" panose="02040502050405020303" pitchFamily="18" charset="0"/>
              </a:rPr>
              <a:t>Πηγές δεδομένων (κινητικότητας)</a:t>
            </a:r>
          </a:p>
        </p:txBody>
      </p:sp>
      <p:sp>
        <p:nvSpPr>
          <p:cNvPr id="3" name="Θέση περιεχομένου 2">
            <a:extLst>
              <a:ext uri="{FF2B5EF4-FFF2-40B4-BE49-F238E27FC236}">
                <a16:creationId xmlns:a16="http://schemas.microsoft.com/office/drawing/2014/main" id="{0B0CB28E-892E-2086-14A2-B4C75E2F9FA4}"/>
              </a:ext>
            </a:extLst>
          </p:cNvPr>
          <p:cNvSpPr>
            <a:spLocks noGrp="1"/>
          </p:cNvSpPr>
          <p:nvPr>
            <p:ph idx="1"/>
          </p:nvPr>
        </p:nvSpPr>
        <p:spPr>
          <a:xfrm>
            <a:off x="714375" y="1185077"/>
            <a:ext cx="10953750" cy="5388745"/>
          </a:xfrm>
        </p:spPr>
        <p:txBody>
          <a:bodyPr>
            <a:normAutofit/>
          </a:bodyPr>
          <a:lstStyle/>
          <a:p>
            <a:pPr marL="0" indent="0" algn="just">
              <a:buNone/>
            </a:pPr>
            <a:r>
              <a:rPr lang="el-GR" sz="2400" dirty="0">
                <a:latin typeface="Georgia" panose="02040502050405020303" pitchFamily="18" charset="0"/>
              </a:rPr>
              <a:t>Στην παρούσα πτυχιακή χρησιμοποιήθηκαν τα εξής </a:t>
            </a:r>
            <a:r>
              <a:rPr lang="en-US" sz="2400" dirty="0">
                <a:latin typeface="Georgia" panose="02040502050405020303" pitchFamily="18" charset="0"/>
              </a:rPr>
              <a:t>dataset:</a:t>
            </a:r>
          </a:p>
          <a:p>
            <a:pPr marL="514350" indent="-514350" algn="just">
              <a:buFont typeface="+mj-lt"/>
              <a:buAutoNum type="arabicPeriod"/>
            </a:pPr>
            <a:r>
              <a:rPr lang="en-US" sz="2400" b="1" dirty="0">
                <a:latin typeface="Georgia" panose="02040502050405020303" pitchFamily="18" charset="0"/>
              </a:rPr>
              <a:t>Apple COVID-19 Mobility Trends Reports</a:t>
            </a:r>
            <a:r>
              <a:rPr lang="el-GR" sz="2400" dirty="0">
                <a:latin typeface="Georgia" panose="02040502050405020303" pitchFamily="18" charset="0"/>
              </a:rPr>
              <a:t>. Παρέχονται δείκτες κινητικότητας οδήγησης και περπατήματος κατά την διάρκεια της πανδημίας στην περιφέρεια Αττικής και στην Ελλάδα</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[Apple Inc.]</a:t>
            </a:r>
            <a:r>
              <a:rPr lang="el-GR" sz="2400" dirty="0">
                <a:latin typeface="Georgia" panose="02040502050405020303" pitchFamily="18" charset="0"/>
              </a:rPr>
              <a:t>.</a:t>
            </a:r>
          </a:p>
          <a:p>
            <a:pPr marL="514350" indent="-514350" algn="just">
              <a:buFont typeface="+mj-lt"/>
              <a:buAutoNum type="arabicPeriod"/>
            </a:pPr>
            <a:r>
              <a:rPr lang="en-US" sz="2400" b="1" dirty="0">
                <a:latin typeface="Georgia" panose="02040502050405020303" pitchFamily="18" charset="0"/>
              </a:rPr>
              <a:t>Google COVID-19 Community Mobility Reports</a:t>
            </a:r>
            <a:r>
              <a:rPr lang="el-GR" sz="2400" dirty="0">
                <a:latin typeface="Georgia" panose="02040502050405020303" pitchFamily="18" charset="0"/>
              </a:rPr>
              <a:t>. Αναπαριστούν τις μεταβολές της κινητικότητας των πολιτών με την πάροδο του χρόνου σε εθνικό επίπεδο και σε επίπεδο αποκεντρωμένων διοικήσεων της χώρας</a:t>
            </a:r>
            <a:r>
              <a:rPr lang="en-US" sz="2400" dirty="0">
                <a:latin typeface="Georgia" panose="02040502050405020303" pitchFamily="18" charset="0"/>
              </a:rPr>
              <a:t> (</a:t>
            </a:r>
            <a:r>
              <a:rPr lang="el-GR" sz="2400" dirty="0">
                <a:latin typeface="Georgia" panose="02040502050405020303" pitchFamily="18" charset="0"/>
              </a:rPr>
              <a:t>Αιγαίο</a:t>
            </a:r>
            <a:r>
              <a:rPr lang="en-US" sz="2400" dirty="0">
                <a:latin typeface="Georgia" panose="02040502050405020303" pitchFamily="18" charset="0"/>
              </a:rPr>
              <a:t>, </a:t>
            </a:r>
            <a:r>
              <a:rPr lang="el-GR" sz="2400" dirty="0">
                <a:latin typeface="Georgia" panose="02040502050405020303" pitchFamily="18" charset="0"/>
              </a:rPr>
              <a:t>Αττική</a:t>
            </a:r>
            <a:r>
              <a:rPr lang="en-US" sz="2400" dirty="0">
                <a:latin typeface="Georgia" panose="02040502050405020303" pitchFamily="18" charset="0"/>
              </a:rPr>
              <a:t>, </a:t>
            </a:r>
            <a:r>
              <a:rPr lang="el-GR" sz="2400" dirty="0">
                <a:latin typeface="Georgia" panose="02040502050405020303" pitchFamily="18" charset="0"/>
              </a:rPr>
              <a:t>Ήπειρος - Δυτική Μακεδονία, Θεσσαλία – Στερεά Ελλάδα, Μακεδονία – Θράκη, Πελοπόννησος - Δυτικής Ελλάδα και Ιόνιο, Κρήτη) σε διαφορετικές κατηγορίες μερών, όπως καταστήματα λιανικής πώλησης και ψυχαγωγίας, παντοπωλεία και φαρμακεία, πάρκα, σταθμούς δημόσιας συγκοινωνίας, χώρους εργασίας και κατοικίες</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[Google LLC]</a:t>
            </a:r>
            <a:r>
              <a:rPr lang="el-GR" sz="2400" dirty="0">
                <a:latin typeface="Georgia" panose="02040502050405020303" pitchFamily="18" charset="0"/>
              </a:rPr>
              <a:t>.</a:t>
            </a:r>
          </a:p>
          <a:p>
            <a:pPr marL="514350" indent="-514350">
              <a:buFont typeface="+mj-lt"/>
              <a:buAutoNum type="arabicPeriod"/>
            </a:pPr>
            <a:endParaRPr lang="en-US" dirty="0"/>
          </a:p>
        </p:txBody>
      </p:sp>
      <p:pic>
        <p:nvPicPr>
          <p:cNvPr id="5" name="Εικόνα 4" descr="Εικόνα που περιέχει μαύρο, σκοτάδι&#10;&#10;Περιγραφή που δημιουργήθηκε αυτόματα">
            <a:extLst>
              <a:ext uri="{FF2B5EF4-FFF2-40B4-BE49-F238E27FC236}">
                <a16:creationId xmlns:a16="http://schemas.microsoft.com/office/drawing/2014/main" id="{AF2BFB6E-1D3F-867E-3FD4-7C0394A91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715" y="5497495"/>
            <a:ext cx="1076327" cy="1076327"/>
          </a:xfrm>
          <a:prstGeom prst="rect">
            <a:avLst/>
          </a:prstGeom>
        </p:spPr>
      </p:pic>
      <p:pic>
        <p:nvPicPr>
          <p:cNvPr id="7" name="Εικόνα 6" descr="Εικόνα που περιέχει όχημα, clipart, Αυτοκόλλητα αυτοκινήτου, αυτοκίνητο&#10;&#10;Περιγραφή που δημιουργήθηκε αυτόματα">
            <a:extLst>
              <a:ext uri="{FF2B5EF4-FFF2-40B4-BE49-F238E27FC236}">
                <a16:creationId xmlns:a16="http://schemas.microsoft.com/office/drawing/2014/main" id="{5A4BA1F8-358B-84D2-D1AF-D158F8530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0043" y="119268"/>
            <a:ext cx="1563757" cy="1563757"/>
          </a:xfrm>
          <a:prstGeom prst="rect">
            <a:avLst/>
          </a:prstGeom>
        </p:spPr>
      </p:pic>
      <p:pic>
        <p:nvPicPr>
          <p:cNvPr id="9" name="Εικόνα 8" descr="Εικόνα που περιέχει τοποθέτηση ραφιών, πλαστικό, ράφι, εσωτερικός χώρος&#10;&#10;Περιγραφή που δημιουργήθηκε αυτόματα">
            <a:extLst>
              <a:ext uri="{FF2B5EF4-FFF2-40B4-BE49-F238E27FC236}">
                <a16:creationId xmlns:a16="http://schemas.microsoft.com/office/drawing/2014/main" id="{867D5FCA-D197-1D40-D4FD-B84BDC8AE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6125" y="5247517"/>
            <a:ext cx="762000" cy="1414385"/>
          </a:xfrm>
          <a:prstGeom prst="rect">
            <a:avLst/>
          </a:prstGeom>
        </p:spPr>
      </p:pic>
      <p:pic>
        <p:nvPicPr>
          <p:cNvPr id="11" name="Εικόνα 10">
            <a:extLst>
              <a:ext uri="{FF2B5EF4-FFF2-40B4-BE49-F238E27FC236}">
                <a16:creationId xmlns:a16="http://schemas.microsoft.com/office/drawing/2014/main" id="{CA3378D5-DF5E-4B60-5A86-5105A1227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30" y="5416547"/>
            <a:ext cx="2019331" cy="1332703"/>
          </a:xfrm>
          <a:prstGeom prst="rect">
            <a:avLst/>
          </a:prstGeom>
        </p:spPr>
      </p:pic>
    </p:spTree>
    <p:extLst>
      <p:ext uri="{BB962C8B-B14F-4D97-AF65-F5344CB8AC3E}">
        <p14:creationId xmlns:p14="http://schemas.microsoft.com/office/powerpoint/2010/main" val="236471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8B2C08-BEB9-7E40-24B3-7F473124639D}"/>
              </a:ext>
            </a:extLst>
          </p:cNvPr>
          <p:cNvSpPr>
            <a:spLocks noGrp="1"/>
          </p:cNvSpPr>
          <p:nvPr>
            <p:ph type="title"/>
          </p:nvPr>
        </p:nvSpPr>
        <p:spPr>
          <a:xfrm>
            <a:off x="616258" y="214205"/>
            <a:ext cx="10515600" cy="700195"/>
          </a:xfrm>
        </p:spPr>
        <p:txBody>
          <a:bodyPr>
            <a:normAutofit/>
          </a:bodyPr>
          <a:lstStyle/>
          <a:p>
            <a:r>
              <a:rPr lang="el-GR" sz="3600" dirty="0">
                <a:latin typeface="Georgia" panose="02040502050405020303" pitchFamily="18" charset="0"/>
              </a:rPr>
              <a:t>Πήγες δεδομένων (Δείκτες πανδημίας)</a:t>
            </a:r>
          </a:p>
        </p:txBody>
      </p:sp>
      <p:sp>
        <p:nvSpPr>
          <p:cNvPr id="3" name="Θέση περιεχομένου 2">
            <a:extLst>
              <a:ext uri="{FF2B5EF4-FFF2-40B4-BE49-F238E27FC236}">
                <a16:creationId xmlns:a16="http://schemas.microsoft.com/office/drawing/2014/main" id="{E71D5DB6-97E7-02CF-2B4F-46550D34C192}"/>
              </a:ext>
            </a:extLst>
          </p:cNvPr>
          <p:cNvSpPr>
            <a:spLocks noGrp="1"/>
          </p:cNvSpPr>
          <p:nvPr>
            <p:ph idx="1"/>
          </p:nvPr>
        </p:nvSpPr>
        <p:spPr>
          <a:xfrm>
            <a:off x="616258" y="1689254"/>
            <a:ext cx="10889202" cy="4954541"/>
          </a:xfrm>
        </p:spPr>
        <p:txBody>
          <a:bodyPr>
            <a:noAutofit/>
          </a:bodyPr>
          <a:lstStyle/>
          <a:p>
            <a:pPr marL="0" indent="0" algn="just">
              <a:buNone/>
            </a:pPr>
            <a:r>
              <a:rPr lang="el-GR" sz="2400" dirty="0">
                <a:latin typeface="Georgia" panose="02040502050405020303" pitchFamily="18" charset="0"/>
              </a:rPr>
              <a:t>3. </a:t>
            </a:r>
            <a:r>
              <a:rPr lang="en-US" sz="2400" b="1" dirty="0" err="1">
                <a:latin typeface="Georgia" panose="02040502050405020303" pitchFamily="18" charset="0"/>
              </a:rPr>
              <a:t>Sanbird</a:t>
            </a:r>
            <a:r>
              <a:rPr lang="en-US" sz="2400" b="1" dirty="0">
                <a:latin typeface="Georgia" panose="02040502050405020303" pitchFamily="18" charset="0"/>
              </a:rPr>
              <a:t> COVID-19 Greece</a:t>
            </a:r>
            <a:r>
              <a:rPr lang="el-GR" sz="2400" dirty="0">
                <a:latin typeface="Georgia" panose="02040502050405020303" pitchFamily="18" charset="0"/>
              </a:rPr>
              <a:t>. Σε αυτό το </a:t>
            </a:r>
            <a:r>
              <a:rPr lang="en-US" sz="2400" dirty="0">
                <a:latin typeface="Georgia" panose="02040502050405020303" pitchFamily="18" charset="0"/>
              </a:rPr>
              <a:t>dataset </a:t>
            </a:r>
            <a:r>
              <a:rPr lang="el-GR" sz="2400" dirty="0">
                <a:latin typeface="Georgia" panose="02040502050405020303" pitchFamily="18" charset="0"/>
              </a:rPr>
              <a:t>δίνονται πληροφορίες σχετικά με τα κρούσματα, τους θανάτους και τους ασθενείς που βρίσκονται σε μονάδες εντατικής θεραπείας σύμφωνα με την ηλικιακή κατανομή και το φύλο</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a:t>
            </a:r>
            <a:r>
              <a:rPr lang="en-US" sz="2400" dirty="0" err="1">
                <a:latin typeface="Georgia" panose="02040502050405020303" pitchFamily="18" charset="0"/>
                <a:hlinkClick r:id="rId2" action="ppaction://hlinksldjump"/>
              </a:rPr>
              <a:t>Sandbird</a:t>
            </a:r>
            <a:r>
              <a:rPr lang="en-US" sz="2400" dirty="0">
                <a:latin typeface="Georgia" panose="02040502050405020303" pitchFamily="18" charset="0"/>
                <a:hlinkClick r:id="rId2" action="ppaction://hlinksldjump"/>
              </a:rPr>
              <a:t>]</a:t>
            </a:r>
            <a:r>
              <a:rPr lang="el-GR" sz="2400" dirty="0">
                <a:latin typeface="Georgia" panose="02040502050405020303" pitchFamily="18" charset="0"/>
              </a:rPr>
              <a:t>.</a:t>
            </a:r>
          </a:p>
          <a:p>
            <a:pPr marL="0" indent="0" algn="just">
              <a:buNone/>
            </a:pPr>
            <a:r>
              <a:rPr lang="el-GR" sz="2400" dirty="0">
                <a:latin typeface="Georgia" panose="02040502050405020303" pitchFamily="18" charset="0"/>
              </a:rPr>
              <a:t>4. </a:t>
            </a:r>
            <a:r>
              <a:rPr lang="en-US" sz="2400" b="1" dirty="0" err="1">
                <a:latin typeface="Georgia" panose="02040502050405020303" pitchFamily="18" charset="0"/>
              </a:rPr>
              <a:t>iMEdD</a:t>
            </a:r>
            <a:r>
              <a:rPr lang="en-US" sz="2400" b="1" dirty="0">
                <a:latin typeface="Georgia" panose="02040502050405020303" pitchFamily="18" charset="0"/>
              </a:rPr>
              <a:t>-Lab</a:t>
            </a:r>
            <a:r>
              <a:rPr lang="el-GR" sz="2400" dirty="0">
                <a:latin typeface="Georgia" panose="02040502050405020303" pitchFamily="18" charset="0"/>
              </a:rPr>
              <a:t>.Χρησιμοποιούνται οι εγγραφές που αφορούν τα κρούσματα και τους θανάτους από COVID-19 στην Ελλάδα τόσο ημερησίως όσο και αθροιστικά ανά ημερομηνία</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a:t>
            </a:r>
            <a:r>
              <a:rPr lang="en-US" sz="2400" dirty="0" err="1">
                <a:latin typeface="Georgia" panose="02040502050405020303" pitchFamily="18" charset="0"/>
                <a:hlinkClick r:id="rId2" action="ppaction://hlinksldjump"/>
              </a:rPr>
              <a:t>iMEdD</a:t>
            </a:r>
            <a:r>
              <a:rPr lang="en-US" sz="2400" dirty="0">
                <a:latin typeface="Georgia" panose="02040502050405020303" pitchFamily="18" charset="0"/>
                <a:hlinkClick r:id="rId2" action="ppaction://hlinksldjump"/>
              </a:rPr>
              <a:t>-Lab]</a:t>
            </a:r>
            <a:r>
              <a:rPr lang="el-GR" sz="2400" dirty="0">
                <a:latin typeface="Georgia" panose="02040502050405020303" pitchFamily="18" charset="0"/>
              </a:rPr>
              <a:t>.</a:t>
            </a:r>
          </a:p>
          <a:p>
            <a:pPr marL="0" indent="0" algn="just">
              <a:buNone/>
            </a:pPr>
            <a:r>
              <a:rPr lang="el-GR" sz="2400" dirty="0">
                <a:latin typeface="Georgia" panose="02040502050405020303" pitchFamily="18" charset="0"/>
              </a:rPr>
              <a:t>5. </a:t>
            </a:r>
            <a:r>
              <a:rPr lang="en-US" sz="2400" b="1" dirty="0">
                <a:latin typeface="Georgia" panose="02040502050405020303" pitchFamily="18" charset="0"/>
              </a:rPr>
              <a:t>COVID-19-Response Greece</a:t>
            </a:r>
            <a:r>
              <a:rPr lang="el-GR" sz="2400" dirty="0">
                <a:latin typeface="Georgia" panose="02040502050405020303" pitchFamily="18" charset="0"/>
              </a:rPr>
              <a:t>. Από αυτήν την πηγή εξάγονται δεδομένα που αφορούν τα άτομα που βρίσκονται σε μονάδες εντατικής θεραπείας ανά ημερομηνία, τον συνολικό αριθμό των εμβολιασμών που έχουν γίνει ανά νομό καθώς και ανά ημερομηνία και τον συνολικό αριθμό κρουσμάτων ανά γεωγραφική περιοχή και ανά ημερομηνία κατά την διάρκεια της πανδημίας</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[Covid-19 Response Greece]</a:t>
            </a:r>
            <a:r>
              <a:rPr lang="el-GR" sz="2400" dirty="0">
                <a:latin typeface="Georgia" panose="02040502050405020303" pitchFamily="18" charset="0"/>
              </a:rPr>
              <a:t>.</a:t>
            </a:r>
          </a:p>
        </p:txBody>
      </p:sp>
      <p:pic>
        <p:nvPicPr>
          <p:cNvPr id="5" name="Εικόνα 4" descr="Εικόνα που περιέχει μαύρο, σκοτάδι&#10;&#10;Περιγραφή που δημιουργήθηκε αυτόματα">
            <a:extLst>
              <a:ext uri="{FF2B5EF4-FFF2-40B4-BE49-F238E27FC236}">
                <a16:creationId xmlns:a16="http://schemas.microsoft.com/office/drawing/2014/main" id="{82439A4D-171C-8532-194C-9FDF74708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3188" y="157055"/>
            <a:ext cx="1422554" cy="1422554"/>
          </a:xfrm>
          <a:prstGeom prst="rect">
            <a:avLst/>
          </a:prstGeom>
        </p:spPr>
      </p:pic>
    </p:spTree>
    <p:extLst>
      <p:ext uri="{BB962C8B-B14F-4D97-AF65-F5344CB8AC3E}">
        <p14:creationId xmlns:p14="http://schemas.microsoft.com/office/powerpoint/2010/main" val="211915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FA61604-5598-F3F8-FEF4-B61B1D03E0AA}"/>
              </a:ext>
            </a:extLst>
          </p:cNvPr>
          <p:cNvSpPr>
            <a:spLocks noGrp="1"/>
          </p:cNvSpPr>
          <p:nvPr>
            <p:ph type="title"/>
          </p:nvPr>
        </p:nvSpPr>
        <p:spPr>
          <a:xfrm>
            <a:off x="838200" y="365126"/>
            <a:ext cx="10515600" cy="615857"/>
          </a:xfrm>
        </p:spPr>
        <p:txBody>
          <a:bodyPr>
            <a:normAutofit/>
          </a:bodyPr>
          <a:lstStyle/>
          <a:p>
            <a:r>
              <a:rPr lang="el-GR" sz="3600" dirty="0">
                <a:latin typeface="Georgia" panose="02040502050405020303" pitchFamily="18" charset="0"/>
              </a:rPr>
              <a:t>Εικόνα της βάσης με τους αντίστοιχους πίνακες</a:t>
            </a:r>
          </a:p>
        </p:txBody>
      </p:sp>
      <p:pic>
        <p:nvPicPr>
          <p:cNvPr id="9" name="Θέση περιεχομένου 8" descr="Εικόνα που περιέχει κείμενο, στιγμιότυπο οθόνης, αριθμός, λογισμικό&#10;&#10;Περιγραφή που δημιουργήθηκε αυτόματα">
            <a:extLst>
              <a:ext uri="{FF2B5EF4-FFF2-40B4-BE49-F238E27FC236}">
                <a16:creationId xmlns:a16="http://schemas.microsoft.com/office/drawing/2014/main" id="{3BC2F6CC-67F1-DC54-3FEF-32913E1C42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846" y="1074198"/>
            <a:ext cx="8612784" cy="5710184"/>
          </a:xfrm>
          <a:solidFill>
            <a:schemeClr val="accent3">
              <a:lumMod val="20000"/>
              <a:lumOff val="80000"/>
            </a:schemeClr>
          </a:solidFill>
        </p:spPr>
      </p:pic>
    </p:spTree>
    <p:extLst>
      <p:ext uri="{BB962C8B-B14F-4D97-AF65-F5344CB8AC3E}">
        <p14:creationId xmlns:p14="http://schemas.microsoft.com/office/powerpoint/2010/main" val="369776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A950E5C-9185-482D-29FC-0F22F4470064}"/>
              </a:ext>
            </a:extLst>
          </p:cNvPr>
          <p:cNvSpPr>
            <a:spLocks noGrp="1"/>
          </p:cNvSpPr>
          <p:nvPr>
            <p:ph type="title"/>
          </p:nvPr>
        </p:nvSpPr>
        <p:spPr>
          <a:xfrm>
            <a:off x="838200" y="365126"/>
            <a:ext cx="10515600" cy="646928"/>
          </a:xfrm>
          <a:solidFill>
            <a:schemeClr val="accent3">
              <a:lumMod val="20000"/>
              <a:lumOff val="80000"/>
            </a:schemeClr>
          </a:solidFill>
        </p:spPr>
        <p:txBody>
          <a:bodyPr>
            <a:normAutofit/>
          </a:bodyPr>
          <a:lstStyle/>
          <a:p>
            <a:r>
              <a:rPr lang="el-GR" sz="3600" dirty="0">
                <a:latin typeface="Georgia" panose="02040502050405020303" pitchFamily="18" charset="0"/>
              </a:rPr>
              <a:t>Εργαλεία και τεχνικές προδιαγραφές</a:t>
            </a:r>
          </a:p>
        </p:txBody>
      </p:sp>
      <p:sp>
        <p:nvSpPr>
          <p:cNvPr id="3" name="Θέση περιεχομένου 2">
            <a:extLst>
              <a:ext uri="{FF2B5EF4-FFF2-40B4-BE49-F238E27FC236}">
                <a16:creationId xmlns:a16="http://schemas.microsoft.com/office/drawing/2014/main" id="{71D70BF6-D2BA-5958-8798-B38F9A988AFB}"/>
              </a:ext>
            </a:extLst>
          </p:cNvPr>
          <p:cNvSpPr>
            <a:spLocks noGrp="1"/>
          </p:cNvSpPr>
          <p:nvPr>
            <p:ph idx="1"/>
          </p:nvPr>
        </p:nvSpPr>
        <p:spPr>
          <a:xfrm>
            <a:off x="838200" y="1313896"/>
            <a:ext cx="10515600" cy="4703270"/>
          </a:xfrm>
          <a:solidFill>
            <a:schemeClr val="accent3">
              <a:lumMod val="20000"/>
              <a:lumOff val="80000"/>
            </a:schemeClr>
          </a:solidFill>
        </p:spPr>
        <p:txBody>
          <a:bodyPr/>
          <a:lstStyle/>
          <a:p>
            <a:r>
              <a:rPr lang="el-GR" sz="2500" dirty="0">
                <a:latin typeface="Georgia" panose="02040502050405020303" pitchFamily="18" charset="0"/>
              </a:rPr>
              <a:t>Για την ανάπτυξη</a:t>
            </a:r>
            <a:r>
              <a:rPr lang="en-US" sz="2500" dirty="0">
                <a:latin typeface="Georgia" panose="02040502050405020303" pitchFamily="18" charset="0"/>
              </a:rPr>
              <a:t> </a:t>
            </a:r>
            <a:r>
              <a:rPr lang="el-GR" sz="2500" dirty="0">
                <a:latin typeface="Georgia" panose="02040502050405020303" pitchFamily="18" charset="0"/>
              </a:rPr>
              <a:t>των μοντέλων χρησιμοποιήθηκε η γλώσσα προγραμματισμού </a:t>
            </a:r>
            <a:r>
              <a:rPr lang="en-US" sz="2500" dirty="0">
                <a:latin typeface="Georgia" panose="02040502050405020303" pitchFamily="18" charset="0"/>
              </a:rPr>
              <a:t>Python</a:t>
            </a:r>
            <a:r>
              <a:rPr lang="el-GR" sz="2500" dirty="0">
                <a:latin typeface="Georgia" panose="02040502050405020303" pitchFamily="18" charset="0"/>
              </a:rPr>
              <a:t> μαζί με τις βιβλιοθήκες </a:t>
            </a:r>
            <a:r>
              <a:rPr lang="en-US" sz="2500" dirty="0" err="1">
                <a:latin typeface="Georgia" panose="02040502050405020303" pitchFamily="18" charset="0"/>
              </a:rPr>
              <a:t>keras</a:t>
            </a:r>
            <a:r>
              <a:rPr lang="en-US" sz="2500" dirty="0">
                <a:latin typeface="Georgia" panose="02040502050405020303" pitchFamily="18" charset="0"/>
              </a:rPr>
              <a:t> </a:t>
            </a:r>
            <a:r>
              <a:rPr lang="el-GR" sz="2500" dirty="0">
                <a:latin typeface="Georgia" panose="02040502050405020303" pitchFamily="18" charset="0"/>
              </a:rPr>
              <a:t>(</a:t>
            </a:r>
            <a:r>
              <a:rPr lang="el-GR" sz="2500" dirty="0" err="1">
                <a:latin typeface="Georgia" panose="02040502050405020303" pitchFamily="18" charset="0"/>
              </a:rPr>
              <a:t>εκδ</a:t>
            </a:r>
            <a:r>
              <a:rPr lang="el-GR" sz="2500" dirty="0">
                <a:latin typeface="Georgia" panose="02040502050405020303" pitchFamily="18" charset="0"/>
              </a:rPr>
              <a:t>. 2.7)</a:t>
            </a:r>
            <a:r>
              <a:rPr lang="en-US" sz="2500" dirty="0">
                <a:latin typeface="Georgia" panose="02040502050405020303" pitchFamily="18" charset="0"/>
              </a:rPr>
              <a:t>, </a:t>
            </a:r>
            <a:r>
              <a:rPr lang="en-US" sz="2500" dirty="0" err="1">
                <a:latin typeface="Georgia" panose="02040502050405020303" pitchFamily="18" charset="0"/>
              </a:rPr>
              <a:t>tensorflow</a:t>
            </a:r>
            <a:r>
              <a:rPr lang="en-US" sz="2500" dirty="0">
                <a:latin typeface="Georgia" panose="02040502050405020303" pitchFamily="18" charset="0"/>
              </a:rPr>
              <a:t> </a:t>
            </a:r>
            <a:r>
              <a:rPr lang="el-GR" sz="2500" dirty="0">
                <a:latin typeface="Georgia" panose="02040502050405020303" pitchFamily="18" charset="0"/>
              </a:rPr>
              <a:t>(</a:t>
            </a:r>
            <a:r>
              <a:rPr lang="el-GR" sz="2500" dirty="0" err="1">
                <a:latin typeface="Georgia" panose="02040502050405020303" pitchFamily="18" charset="0"/>
              </a:rPr>
              <a:t>εκδ</a:t>
            </a:r>
            <a:r>
              <a:rPr lang="el-GR" sz="2500" dirty="0">
                <a:latin typeface="Georgia" panose="02040502050405020303" pitchFamily="18" charset="0"/>
              </a:rPr>
              <a:t>. 2.7)</a:t>
            </a:r>
            <a:r>
              <a:rPr lang="en-US" sz="2500" dirty="0">
                <a:latin typeface="Georgia" panose="02040502050405020303" pitchFamily="18" charset="0"/>
              </a:rPr>
              <a:t>, </a:t>
            </a:r>
            <a:r>
              <a:rPr lang="en-US" sz="2500" dirty="0" err="1">
                <a:latin typeface="Georgia" panose="02040502050405020303" pitchFamily="18" charset="0"/>
              </a:rPr>
              <a:t>xgboost</a:t>
            </a:r>
            <a:r>
              <a:rPr lang="en-US" sz="2500" dirty="0">
                <a:latin typeface="Georgia" panose="02040502050405020303" pitchFamily="18" charset="0"/>
              </a:rPr>
              <a:t> </a:t>
            </a:r>
            <a:r>
              <a:rPr lang="el-GR" sz="2500" dirty="0">
                <a:latin typeface="Georgia" panose="02040502050405020303" pitchFamily="18" charset="0"/>
              </a:rPr>
              <a:t>(</a:t>
            </a:r>
            <a:r>
              <a:rPr lang="el-GR" sz="2500" dirty="0" err="1">
                <a:latin typeface="Georgia" panose="02040502050405020303" pitchFamily="18" charset="0"/>
              </a:rPr>
              <a:t>εκδ</a:t>
            </a:r>
            <a:r>
              <a:rPr lang="el-GR" sz="2500" dirty="0">
                <a:latin typeface="Georgia" panose="02040502050405020303" pitchFamily="18" charset="0"/>
              </a:rPr>
              <a:t>. 1.5.2)</a:t>
            </a:r>
            <a:r>
              <a:rPr lang="en-US" sz="2500" dirty="0">
                <a:latin typeface="Georgia" panose="02040502050405020303" pitchFamily="18" charset="0"/>
              </a:rPr>
              <a:t>, scikit-learn </a:t>
            </a:r>
            <a:r>
              <a:rPr lang="el-GR" sz="2500" dirty="0">
                <a:latin typeface="Georgia" panose="02040502050405020303" pitchFamily="18" charset="0"/>
              </a:rPr>
              <a:t>(</a:t>
            </a:r>
            <a:r>
              <a:rPr lang="el-GR" sz="2500" dirty="0" err="1">
                <a:latin typeface="Georgia" panose="02040502050405020303" pitchFamily="18" charset="0"/>
              </a:rPr>
              <a:t>εκδ</a:t>
            </a:r>
            <a:r>
              <a:rPr lang="el-GR" sz="2500" dirty="0">
                <a:latin typeface="Georgia" panose="02040502050405020303" pitchFamily="18" charset="0"/>
              </a:rPr>
              <a:t>. 1.0.1)</a:t>
            </a:r>
            <a:r>
              <a:rPr lang="en-US" sz="2500" dirty="0">
                <a:latin typeface="Georgia" panose="02040502050405020303" pitchFamily="18" charset="0"/>
              </a:rPr>
              <a:t> </a:t>
            </a:r>
            <a:r>
              <a:rPr lang="el-GR" sz="2500" dirty="0">
                <a:latin typeface="Georgia" panose="02040502050405020303" pitchFamily="18" charset="0"/>
              </a:rPr>
              <a:t>και </a:t>
            </a:r>
            <a:r>
              <a:rPr lang="en-US" sz="2500" dirty="0" err="1">
                <a:latin typeface="Georgia" panose="02040502050405020303" pitchFamily="18" charset="0"/>
              </a:rPr>
              <a:t>numpy</a:t>
            </a:r>
            <a:r>
              <a:rPr lang="en-US" sz="2500" dirty="0">
                <a:latin typeface="Georgia" panose="02040502050405020303" pitchFamily="18" charset="0"/>
              </a:rPr>
              <a:t> </a:t>
            </a:r>
            <a:r>
              <a:rPr lang="el-GR" sz="2500" dirty="0">
                <a:latin typeface="Georgia" panose="02040502050405020303" pitchFamily="18" charset="0"/>
              </a:rPr>
              <a:t>(</a:t>
            </a:r>
            <a:r>
              <a:rPr lang="el-GR" sz="2500" dirty="0" err="1">
                <a:latin typeface="Georgia" panose="02040502050405020303" pitchFamily="18" charset="0"/>
              </a:rPr>
              <a:t>εκδ</a:t>
            </a:r>
            <a:r>
              <a:rPr lang="el-GR" sz="2500" dirty="0">
                <a:latin typeface="Georgia" panose="02040502050405020303" pitchFamily="18" charset="0"/>
              </a:rPr>
              <a:t>. 1.24.1)</a:t>
            </a:r>
            <a:r>
              <a:rPr lang="en-US" sz="2500" dirty="0">
                <a:latin typeface="Georgia" panose="02040502050405020303" pitchFamily="18" charset="0"/>
              </a:rPr>
              <a:t>.</a:t>
            </a:r>
            <a:r>
              <a:rPr lang="el-GR" sz="2500" dirty="0">
                <a:latin typeface="Georgia" panose="02040502050405020303" pitchFamily="18" charset="0"/>
              </a:rPr>
              <a:t> </a:t>
            </a:r>
            <a:endParaRPr lang="en-US" sz="2500">
              <a:latin typeface="Georgia" panose="02040502050405020303" pitchFamily="18" charset="0"/>
            </a:endParaRPr>
          </a:p>
          <a:p>
            <a:r>
              <a:rPr lang="el-GR" sz="2500">
                <a:latin typeface="Georgia" panose="02040502050405020303" pitchFamily="18" charset="0"/>
              </a:rPr>
              <a:t>Για </a:t>
            </a:r>
            <a:r>
              <a:rPr lang="el-GR" sz="2500" dirty="0">
                <a:latin typeface="Georgia" panose="02040502050405020303" pitchFamily="18" charset="0"/>
              </a:rPr>
              <a:t>την δημιουργία της βάσης δεδομένων χρησιμοποιήθηκε η </a:t>
            </a:r>
            <a:r>
              <a:rPr lang="en-US" sz="2500" dirty="0">
                <a:latin typeface="Georgia" panose="02040502050405020303" pitchFamily="18" charset="0"/>
              </a:rPr>
              <a:t>PostgreSQL</a:t>
            </a:r>
            <a:r>
              <a:rPr lang="el-GR" sz="2500" dirty="0">
                <a:latin typeface="Georgia" panose="02040502050405020303" pitchFamily="18" charset="0"/>
              </a:rPr>
              <a:t> και το </a:t>
            </a:r>
            <a:r>
              <a:rPr lang="en-US" sz="2500" dirty="0">
                <a:latin typeface="Georgia" panose="02040502050405020303" pitchFamily="18" charset="0"/>
              </a:rPr>
              <a:t>pgAdmin4</a:t>
            </a:r>
          </a:p>
          <a:p>
            <a:r>
              <a:rPr lang="el-GR" sz="2500" dirty="0">
                <a:latin typeface="Georgia" panose="02040502050405020303" pitchFamily="18" charset="0"/>
              </a:rPr>
              <a:t> H υλοποίηση και η εκτέλεση του κώδικα πραγματοποιήθηκε σε έναν υπολογιστή με επεξεργαστή τεσσάρων πυρήνων και 8 </a:t>
            </a:r>
            <a:r>
              <a:rPr lang="el-GR" sz="2500" dirty="0" err="1">
                <a:latin typeface="Georgia" panose="02040502050405020303" pitchFamily="18" charset="0"/>
              </a:rPr>
              <a:t>threads</a:t>
            </a:r>
            <a:r>
              <a:rPr lang="el-GR" sz="2500" dirty="0">
                <a:latin typeface="Georgia" panose="02040502050405020303" pitchFamily="18" charset="0"/>
              </a:rPr>
              <a:t> και 8 GB μνήμης. Η εκτέλεση του κώδικα δεν προ απαιτεί κάποιο μηχάνημα με αυξημένες υπολογιστικές δυνατότητες</a:t>
            </a:r>
          </a:p>
          <a:p>
            <a:endParaRPr lang="el-GR" dirty="0"/>
          </a:p>
          <a:p>
            <a:pPr marL="0" indent="0">
              <a:buNone/>
            </a:pPr>
            <a:endParaRPr lang="el-GR" dirty="0"/>
          </a:p>
        </p:txBody>
      </p:sp>
      <p:pic>
        <p:nvPicPr>
          <p:cNvPr id="5" name="Εικόνα 4" descr="Εικόνα που περιέχει clipart, σύμβολο, γραφικά, καρτούν&#10;&#10;Περιγραφή που δημιουργήθηκε αυτόματα">
            <a:extLst>
              <a:ext uri="{FF2B5EF4-FFF2-40B4-BE49-F238E27FC236}">
                <a16:creationId xmlns:a16="http://schemas.microsoft.com/office/drawing/2014/main" id="{E7ADE2B1-F6E8-839A-C154-F29B30133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37" y="5166803"/>
            <a:ext cx="1034018" cy="1029995"/>
          </a:xfrm>
          <a:prstGeom prst="rect">
            <a:avLst/>
          </a:prstGeom>
        </p:spPr>
      </p:pic>
      <p:pic>
        <p:nvPicPr>
          <p:cNvPr id="7" name="Εικόνα 6" descr="Εικόνα που περιέχει γραφικά, γραμματοσειρά, λογότυπο, κύκλος&#10;&#10;Περιγραφή που δημιουργήθηκε αυτόματα">
            <a:extLst>
              <a:ext uri="{FF2B5EF4-FFF2-40B4-BE49-F238E27FC236}">
                <a16:creationId xmlns:a16="http://schemas.microsoft.com/office/drawing/2014/main" id="{47D748E8-3913-9AAC-7E04-55A8AA3B3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237" y="4980701"/>
            <a:ext cx="1814732" cy="1216098"/>
          </a:xfrm>
          <a:prstGeom prst="rect">
            <a:avLst/>
          </a:prstGeom>
        </p:spPr>
      </p:pic>
      <p:pic>
        <p:nvPicPr>
          <p:cNvPr id="9" name="Εικόνα 8" descr="Εικόνα που περιέχει κύβος, τετράγωνο, κύβος του Ρούμπικ, μηχανικό παζλ&#10;&#10;Περιγραφή που δημιουργήθηκε αυτόματα">
            <a:extLst>
              <a:ext uri="{FF2B5EF4-FFF2-40B4-BE49-F238E27FC236}">
                <a16:creationId xmlns:a16="http://schemas.microsoft.com/office/drawing/2014/main" id="{D522DEAE-5DCA-7A61-43B3-4502A6250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213" y="5166803"/>
            <a:ext cx="2393574" cy="940179"/>
          </a:xfrm>
          <a:prstGeom prst="rect">
            <a:avLst/>
          </a:prstGeom>
        </p:spPr>
      </p:pic>
      <p:pic>
        <p:nvPicPr>
          <p:cNvPr id="11" name="Εικόνα 10" descr="Εικόνα που περιέχει σύμβολο, γραμματοσειρά, γραφικά, λογότυπο&#10;&#10;Περιγραφή που δημιουργήθηκε αυτόματα">
            <a:extLst>
              <a:ext uri="{FF2B5EF4-FFF2-40B4-BE49-F238E27FC236}">
                <a16:creationId xmlns:a16="http://schemas.microsoft.com/office/drawing/2014/main" id="{B1E2C9C7-8A06-8244-1147-A89B1DE1A5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856" y="4825350"/>
            <a:ext cx="1712899" cy="1712899"/>
          </a:xfrm>
          <a:prstGeom prst="rect">
            <a:avLst/>
          </a:prstGeom>
        </p:spPr>
      </p:pic>
      <p:pic>
        <p:nvPicPr>
          <p:cNvPr id="13" name="Εικόνα 12" descr="Εικόνα που περιέχει γραφικά, γραμματοσειρά, clipart, σύμβολο&#10;&#10;Περιγραφή που δημιουργήθηκε αυτόματα">
            <a:extLst>
              <a:ext uri="{FF2B5EF4-FFF2-40B4-BE49-F238E27FC236}">
                <a16:creationId xmlns:a16="http://schemas.microsoft.com/office/drawing/2014/main" id="{2B252A17-B570-BAE9-D811-13C4DEBCE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5824" y="4966697"/>
            <a:ext cx="1337976" cy="1340391"/>
          </a:xfrm>
          <a:prstGeom prst="rect">
            <a:avLst/>
          </a:prstGeom>
        </p:spPr>
      </p:pic>
    </p:spTree>
    <p:extLst>
      <p:ext uri="{BB962C8B-B14F-4D97-AF65-F5344CB8AC3E}">
        <p14:creationId xmlns:p14="http://schemas.microsoft.com/office/powerpoint/2010/main" val="257464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613C22E-7BF9-0859-420A-AD9165C6EA5B}"/>
              </a:ext>
            </a:extLst>
          </p:cNvPr>
          <p:cNvSpPr>
            <a:spLocks noGrp="1"/>
          </p:cNvSpPr>
          <p:nvPr>
            <p:ph type="title"/>
          </p:nvPr>
        </p:nvSpPr>
        <p:spPr>
          <a:xfrm>
            <a:off x="726972" y="82718"/>
            <a:ext cx="10515600" cy="625474"/>
          </a:xfrm>
        </p:spPr>
        <p:txBody>
          <a:bodyPr>
            <a:normAutofit/>
          </a:bodyPr>
          <a:lstStyle/>
          <a:p>
            <a:r>
              <a:rPr lang="el-GR" sz="3600" dirty="0">
                <a:latin typeface="Georgia" panose="02040502050405020303" pitchFamily="18" charset="0"/>
              </a:rPr>
              <a:t>Εβδομαδιαία μέση κινητικότητα</a:t>
            </a:r>
          </a:p>
        </p:txBody>
      </p:sp>
      <p:pic>
        <p:nvPicPr>
          <p:cNvPr id="5" name="Θέση περιεχομένου 4"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9CEA92F2-2BBC-5558-ABD3-9CCA57BD48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2615" y="743509"/>
            <a:ext cx="6666769" cy="5000077"/>
          </a:xfrm>
        </p:spPr>
      </p:pic>
      <p:sp>
        <p:nvSpPr>
          <p:cNvPr id="8" name="TextBox 7">
            <a:extLst>
              <a:ext uri="{FF2B5EF4-FFF2-40B4-BE49-F238E27FC236}">
                <a16:creationId xmlns:a16="http://schemas.microsoft.com/office/drawing/2014/main" id="{E53A561B-948E-7E68-30B1-7BF46F734E9F}"/>
              </a:ext>
            </a:extLst>
          </p:cNvPr>
          <p:cNvSpPr txBox="1"/>
          <p:nvPr/>
        </p:nvSpPr>
        <p:spPr>
          <a:xfrm>
            <a:off x="726972" y="5805786"/>
            <a:ext cx="11160228" cy="969496"/>
          </a:xfrm>
          <a:prstGeom prst="rect">
            <a:avLst/>
          </a:prstGeom>
          <a:noFill/>
        </p:spPr>
        <p:txBody>
          <a:bodyPr wrap="square" rtlCol="0">
            <a:spAutoFit/>
          </a:bodyPr>
          <a:lstStyle/>
          <a:p>
            <a:pPr algn="just"/>
            <a:r>
              <a:rPr lang="el-GR" sz="1900" dirty="0">
                <a:latin typeface="Georgia" panose="02040502050405020303" pitchFamily="18" charset="0"/>
              </a:rPr>
              <a:t>Ο δείκτης κινητικότητας απεικονίζεται με κόκκινο χρώμα στις δημόσιες συγκοινωνίες, με μπλε στα καταστήματα λιανικής και ψυχαγωγίας, με πορτοκαλί στις αγορές τροφίμων και στα φαρμακεία, με γκρι στους χώρους εργασίας , με πράσινο στα πάρκα και με μωβ στις κατοικίες</a:t>
            </a:r>
          </a:p>
        </p:txBody>
      </p:sp>
    </p:spTree>
    <p:extLst>
      <p:ext uri="{BB962C8B-B14F-4D97-AF65-F5344CB8AC3E}">
        <p14:creationId xmlns:p14="http://schemas.microsoft.com/office/powerpoint/2010/main" val="44480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7FAF50D-B343-521D-ED4B-EE04A61DB16E}"/>
              </a:ext>
            </a:extLst>
          </p:cNvPr>
          <p:cNvSpPr>
            <a:spLocks noGrp="1"/>
          </p:cNvSpPr>
          <p:nvPr>
            <p:ph type="title"/>
          </p:nvPr>
        </p:nvSpPr>
        <p:spPr>
          <a:xfrm>
            <a:off x="1176454" y="288925"/>
            <a:ext cx="10515600" cy="626629"/>
          </a:xfrm>
        </p:spPr>
        <p:txBody>
          <a:bodyPr>
            <a:normAutofit/>
          </a:bodyPr>
          <a:lstStyle/>
          <a:p>
            <a:r>
              <a:rPr lang="el-GR" sz="3600" dirty="0"/>
              <a:t>Ημερήσια κινητικότητα στην Αττική</a:t>
            </a:r>
          </a:p>
        </p:txBody>
      </p:sp>
      <p:pic>
        <p:nvPicPr>
          <p:cNvPr id="9" name="Θέση περιεχομένου 8">
            <a:extLst>
              <a:ext uri="{FF2B5EF4-FFF2-40B4-BE49-F238E27FC236}">
                <a16:creationId xmlns:a16="http://schemas.microsoft.com/office/drawing/2014/main" id="{ACA7EB3E-DA45-BEAF-82B2-6F418C6D9F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76454" y="1247775"/>
            <a:ext cx="10346473" cy="5132821"/>
          </a:xfrm>
          <a:solidFill>
            <a:schemeClr val="accent3">
              <a:lumMod val="20000"/>
              <a:lumOff val="80000"/>
            </a:schemeClr>
          </a:solidFill>
        </p:spPr>
      </p:pic>
    </p:spTree>
    <p:extLst>
      <p:ext uri="{BB962C8B-B14F-4D97-AF65-F5344CB8AC3E}">
        <p14:creationId xmlns:p14="http://schemas.microsoft.com/office/powerpoint/2010/main" val="17583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150628-0AA5-7DEE-C0E8-708DD7E72B4A}"/>
              </a:ext>
            </a:extLst>
          </p:cNvPr>
          <p:cNvSpPr>
            <a:spLocks noGrp="1"/>
          </p:cNvSpPr>
          <p:nvPr>
            <p:ph type="title"/>
          </p:nvPr>
        </p:nvSpPr>
        <p:spPr>
          <a:xfrm>
            <a:off x="838200" y="184151"/>
            <a:ext cx="10515600" cy="844550"/>
          </a:xfrm>
        </p:spPr>
        <p:txBody>
          <a:bodyPr>
            <a:normAutofit/>
          </a:bodyPr>
          <a:lstStyle/>
          <a:p>
            <a:r>
              <a:rPr lang="el-GR" sz="3600" dirty="0"/>
              <a:t>Ιστόγραμμα Οδήγησης και Περπατήματος</a:t>
            </a:r>
          </a:p>
        </p:txBody>
      </p:sp>
      <p:pic>
        <p:nvPicPr>
          <p:cNvPr id="5" name="Θέση περιεχομένου 4" descr="Εικόνα που περιέχει διάγραμμα, γραμμή, γράφημα, κείμενο&#10;&#10;Περιγραφή που δημιουργήθηκε αυτόματα">
            <a:extLst>
              <a:ext uri="{FF2B5EF4-FFF2-40B4-BE49-F238E27FC236}">
                <a16:creationId xmlns:a16="http://schemas.microsoft.com/office/drawing/2014/main" id="{5EEA9B80-E85E-317E-C3CE-A806CFB2D6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622" y="1209676"/>
            <a:ext cx="7924798" cy="5283198"/>
          </a:xfrm>
        </p:spPr>
      </p:pic>
    </p:spTree>
    <p:extLst>
      <p:ext uri="{BB962C8B-B14F-4D97-AF65-F5344CB8AC3E}">
        <p14:creationId xmlns:p14="http://schemas.microsoft.com/office/powerpoint/2010/main" val="1546892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57F3A30-16DB-4B65-4F86-4E0E2F7A6AEE}"/>
              </a:ext>
            </a:extLst>
          </p:cNvPr>
          <p:cNvSpPr>
            <a:spLocks noGrp="1"/>
          </p:cNvSpPr>
          <p:nvPr>
            <p:ph type="title"/>
          </p:nvPr>
        </p:nvSpPr>
        <p:spPr>
          <a:xfrm>
            <a:off x="523875" y="272455"/>
            <a:ext cx="11353799" cy="794345"/>
          </a:xfrm>
        </p:spPr>
        <p:txBody>
          <a:bodyPr>
            <a:noAutofit/>
          </a:bodyPr>
          <a:lstStyle/>
          <a:p>
            <a:pPr algn="just"/>
            <a:r>
              <a:rPr lang="el-GR" sz="3600" dirty="0">
                <a:latin typeface="Georgia" panose="02040502050405020303" pitchFamily="18" charset="0"/>
              </a:rPr>
              <a:t>Ημερήσιες </a:t>
            </a:r>
            <a:r>
              <a:rPr lang="el-GR" sz="3600" dirty="0" err="1">
                <a:latin typeface="Georgia" panose="02040502050405020303" pitchFamily="18" charset="0"/>
              </a:rPr>
              <a:t>χρονοσειρές</a:t>
            </a:r>
            <a:r>
              <a:rPr lang="el-GR" sz="3600" dirty="0">
                <a:latin typeface="Georgia" panose="02040502050405020303" pitchFamily="18" charset="0"/>
              </a:rPr>
              <a:t> οδήγησης και περπατήματος στην Ελλάδα και Αττική</a:t>
            </a:r>
          </a:p>
        </p:txBody>
      </p:sp>
      <p:pic>
        <p:nvPicPr>
          <p:cNvPr id="5" name="Θέση περιεχομένου 4">
            <a:extLst>
              <a:ext uri="{FF2B5EF4-FFF2-40B4-BE49-F238E27FC236}">
                <a16:creationId xmlns:a16="http://schemas.microsoft.com/office/drawing/2014/main" id="{8F5518EA-387E-82BE-FDCE-9506D162E88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20107" y="1219201"/>
            <a:ext cx="6642968" cy="4937786"/>
          </a:xfrm>
        </p:spPr>
      </p:pic>
      <p:sp>
        <p:nvSpPr>
          <p:cNvPr id="6" name="TextBox 5">
            <a:extLst>
              <a:ext uri="{FF2B5EF4-FFF2-40B4-BE49-F238E27FC236}">
                <a16:creationId xmlns:a16="http://schemas.microsoft.com/office/drawing/2014/main" id="{EDB4CA02-3CD3-1637-BE08-2454676110BD}"/>
              </a:ext>
            </a:extLst>
          </p:cNvPr>
          <p:cNvSpPr txBox="1"/>
          <p:nvPr/>
        </p:nvSpPr>
        <p:spPr>
          <a:xfrm>
            <a:off x="1319212" y="6200824"/>
            <a:ext cx="10048875" cy="677108"/>
          </a:xfrm>
          <a:prstGeom prst="rect">
            <a:avLst/>
          </a:prstGeom>
          <a:noFill/>
        </p:spPr>
        <p:txBody>
          <a:bodyPr wrap="square" rtlCol="0">
            <a:spAutoFit/>
          </a:bodyPr>
          <a:lstStyle/>
          <a:p>
            <a:r>
              <a:rPr lang="el-GR" sz="1900" dirty="0">
                <a:latin typeface="Georgia" panose="02040502050405020303" pitchFamily="18" charset="0"/>
              </a:rPr>
              <a:t>Με κόκκινο χρώμα απεικονίζεται ο δείκτης της οδήγησης και με μπλε αυτός του περπατήματος</a:t>
            </a:r>
          </a:p>
        </p:txBody>
      </p:sp>
    </p:spTree>
    <p:extLst>
      <p:ext uri="{BB962C8B-B14F-4D97-AF65-F5344CB8AC3E}">
        <p14:creationId xmlns:p14="http://schemas.microsoft.com/office/powerpoint/2010/main" val="412828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513427-FEC4-9E44-B55F-6EAAD9088CD9}"/>
              </a:ext>
            </a:extLst>
          </p:cNvPr>
          <p:cNvSpPr>
            <a:spLocks noGrp="1"/>
          </p:cNvSpPr>
          <p:nvPr>
            <p:ph type="title"/>
          </p:nvPr>
        </p:nvSpPr>
        <p:spPr>
          <a:xfrm>
            <a:off x="838200" y="380597"/>
            <a:ext cx="4810125" cy="606423"/>
          </a:xfrm>
        </p:spPr>
        <p:txBody>
          <a:bodyPr>
            <a:normAutofit/>
          </a:bodyPr>
          <a:lstStyle/>
          <a:p>
            <a:r>
              <a:rPr lang="el-GR" sz="3600" dirty="0">
                <a:latin typeface="Georgia" panose="02040502050405020303" pitchFamily="18" charset="0"/>
              </a:rPr>
              <a:t>Σκοπός της πτυχιακής</a:t>
            </a:r>
          </a:p>
        </p:txBody>
      </p:sp>
      <p:sp>
        <p:nvSpPr>
          <p:cNvPr id="3" name="Θέση περιεχομένου 2">
            <a:extLst>
              <a:ext uri="{FF2B5EF4-FFF2-40B4-BE49-F238E27FC236}">
                <a16:creationId xmlns:a16="http://schemas.microsoft.com/office/drawing/2014/main" id="{077758BF-0DE0-4742-00AD-52E0B1BC2305}"/>
              </a:ext>
            </a:extLst>
          </p:cNvPr>
          <p:cNvSpPr>
            <a:spLocks noGrp="1"/>
          </p:cNvSpPr>
          <p:nvPr>
            <p:ph idx="1"/>
          </p:nvPr>
        </p:nvSpPr>
        <p:spPr>
          <a:xfrm>
            <a:off x="838200" y="1411550"/>
            <a:ext cx="10515600" cy="5123319"/>
          </a:xfrm>
        </p:spPr>
        <p:txBody>
          <a:bodyPr>
            <a:noAutofit/>
          </a:bodyPr>
          <a:lstStyle/>
          <a:p>
            <a:pPr marL="0" indent="0" algn="just">
              <a:buNone/>
            </a:pPr>
            <a:r>
              <a:rPr lang="el-GR" sz="2500" dirty="0">
                <a:latin typeface="Georgia" panose="02040502050405020303" pitchFamily="18" charset="0"/>
              </a:rPr>
              <a:t>Αντικείμενο της εν λόγω πτυχιακής εργασίας, είναι η ανάλυση δεδομένων που αντικατοπτρίζουν την κινητικότητα των χρηστών στην διάρκεια της πανδημίας του COVID 19 με τεχνικές Αναλυτικής Δεδομένων και Μηχανικής Μάθησης,</a:t>
            </a:r>
            <a:r>
              <a:rPr lang="en-US" sz="2500" dirty="0">
                <a:latin typeface="Georgia" panose="02040502050405020303" pitchFamily="18" charset="0"/>
              </a:rPr>
              <a:t> </a:t>
            </a:r>
            <a:r>
              <a:rPr lang="el-GR" sz="2500" dirty="0">
                <a:latin typeface="Georgia" panose="02040502050405020303" pitchFamily="18" charset="0"/>
              </a:rPr>
              <a:t>με στόχο να προσδιοριστούν οι επιπτώσεις της στην ανθρώπινη κινητικότητα.</a:t>
            </a:r>
          </a:p>
          <a:p>
            <a:pPr marL="0" indent="0" algn="just">
              <a:buNone/>
            </a:pPr>
            <a:r>
              <a:rPr lang="el-GR" sz="2500" dirty="0">
                <a:latin typeface="Georgia" panose="02040502050405020303" pitchFamily="18" charset="0"/>
              </a:rPr>
              <a:t>Χρησιμοποιώντας υγειονομικά δεδομένα (όπως τα κρούσματα, θάνατοι, εμβολιασμοί, περιστατικά ασθενών που νοσηλεύονται στις Μονάδες Εντατικής Θεραπείας) και δεδομένα κινητικότητας κατά την διάρκεια της πανδημίας που αφορούν την γεωγραφική περιοχή της Ελλάδας, γίνεται ανάπτυξη διάφορων μοντέλων μηχανικής μάθησης (π.χ., </a:t>
            </a:r>
            <a:r>
              <a:rPr lang="en-US" sz="2500" dirty="0">
                <a:latin typeface="Georgia" panose="02040502050405020303" pitchFamily="18" charset="0"/>
              </a:rPr>
              <a:t>MLP, RNN, LSTM, Random Forests) </a:t>
            </a:r>
            <a:r>
              <a:rPr lang="el-GR" sz="2500" dirty="0">
                <a:latin typeface="Georgia" panose="02040502050405020303" pitchFamily="18" charset="0"/>
              </a:rPr>
              <a:t>για την πρόβλεψη της μεταβολής της ανθρώπινης κινητικότητας στο μέλλον ή κάποιας μετρικής που καταγράφει την πορεία του ιού στην χώρα (π.χ., μελλοντικό αριθμό κρουσμάτων).</a:t>
            </a:r>
          </a:p>
        </p:txBody>
      </p:sp>
      <p:sp>
        <p:nvSpPr>
          <p:cNvPr id="17" name="Google Shape;8569;p73">
            <a:extLst>
              <a:ext uri="{FF2B5EF4-FFF2-40B4-BE49-F238E27FC236}">
                <a16:creationId xmlns:a16="http://schemas.microsoft.com/office/drawing/2014/main" id="{06B43F1B-5F41-2284-5382-DAB86C03668E}"/>
              </a:ext>
            </a:extLst>
          </p:cNvPr>
          <p:cNvSpPr/>
          <p:nvPr/>
        </p:nvSpPr>
        <p:spPr>
          <a:xfrm>
            <a:off x="10658474" y="323129"/>
            <a:ext cx="790575" cy="77224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1669858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F535293-26BF-4D89-EA49-458FC8E48D3E}"/>
              </a:ext>
            </a:extLst>
          </p:cNvPr>
          <p:cNvSpPr>
            <a:spLocks noGrp="1"/>
          </p:cNvSpPr>
          <p:nvPr>
            <p:ph type="title"/>
          </p:nvPr>
        </p:nvSpPr>
        <p:spPr>
          <a:xfrm>
            <a:off x="838200" y="200025"/>
            <a:ext cx="10515600" cy="1038225"/>
          </a:xfrm>
        </p:spPr>
        <p:txBody>
          <a:bodyPr>
            <a:noAutofit/>
          </a:bodyPr>
          <a:lstStyle/>
          <a:p>
            <a:r>
              <a:rPr lang="el-GR" sz="3600" dirty="0">
                <a:latin typeface="Georgia" panose="02040502050405020303" pitchFamily="18" charset="0"/>
              </a:rPr>
              <a:t>Συνολικά κρούσματα COVID-19 ανά αποκεντρωμένη διοίκηση της Ελλάδας</a:t>
            </a:r>
          </a:p>
        </p:txBody>
      </p:sp>
      <p:pic>
        <p:nvPicPr>
          <p:cNvPr id="9" name="Θέση περιεχομένου 8" descr="Εικόνα που περιέχει κείμενο, στιγμιότυπο οθόνης, διάγραμμα, γραμματοσειρά&#10;&#10;Περιγραφή που δημιουργήθηκε αυτόματα">
            <a:extLst>
              <a:ext uri="{FF2B5EF4-FFF2-40B4-BE49-F238E27FC236}">
                <a16:creationId xmlns:a16="http://schemas.microsoft.com/office/drawing/2014/main" id="{729886C2-EC53-1498-5E38-6C0A69B36B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425" y="1590675"/>
            <a:ext cx="11739563" cy="4695825"/>
          </a:xfrm>
        </p:spPr>
      </p:pic>
    </p:spTree>
    <p:extLst>
      <p:ext uri="{BB962C8B-B14F-4D97-AF65-F5344CB8AC3E}">
        <p14:creationId xmlns:p14="http://schemas.microsoft.com/office/powerpoint/2010/main" val="408013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F862808-933B-D9D7-19E0-0F116EA69517}"/>
              </a:ext>
            </a:extLst>
          </p:cNvPr>
          <p:cNvSpPr>
            <a:spLocks noGrp="1"/>
          </p:cNvSpPr>
          <p:nvPr>
            <p:ph type="title"/>
          </p:nvPr>
        </p:nvSpPr>
        <p:spPr>
          <a:xfrm>
            <a:off x="723901" y="247650"/>
            <a:ext cx="10982324" cy="841760"/>
          </a:xfrm>
        </p:spPr>
        <p:txBody>
          <a:bodyPr>
            <a:noAutofit/>
          </a:bodyPr>
          <a:lstStyle/>
          <a:p>
            <a:pPr algn="just"/>
            <a:r>
              <a:rPr lang="en-US" sz="3600" dirty="0">
                <a:latin typeface="Georgia" panose="02040502050405020303" pitchFamily="18" charset="0"/>
              </a:rPr>
              <a:t>Line plot </a:t>
            </a:r>
            <a:r>
              <a:rPr lang="el-GR" sz="3600" dirty="0">
                <a:latin typeface="Georgia" panose="02040502050405020303" pitchFamily="18" charset="0"/>
              </a:rPr>
              <a:t>ασθενών που βρίσκονται στις ΜΕΘ από λοίμωξη COVID-19</a:t>
            </a:r>
          </a:p>
        </p:txBody>
      </p:sp>
      <p:pic>
        <p:nvPicPr>
          <p:cNvPr id="5" name="Θέση περιεχομένου 4"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A311F1AD-4F80-0629-C266-B835A78F30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8572" y="1241809"/>
            <a:ext cx="7011203" cy="5258402"/>
          </a:xfrm>
        </p:spPr>
      </p:pic>
    </p:spTree>
    <p:extLst>
      <p:ext uri="{BB962C8B-B14F-4D97-AF65-F5344CB8AC3E}">
        <p14:creationId xmlns:p14="http://schemas.microsoft.com/office/powerpoint/2010/main" val="110165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800238F-32D4-AEA7-4D5F-ED3B2B303F89}"/>
              </a:ext>
            </a:extLst>
          </p:cNvPr>
          <p:cNvSpPr>
            <a:spLocks noGrp="1"/>
          </p:cNvSpPr>
          <p:nvPr>
            <p:ph type="title"/>
          </p:nvPr>
        </p:nvSpPr>
        <p:spPr>
          <a:xfrm>
            <a:off x="838200" y="136526"/>
            <a:ext cx="10515600" cy="913258"/>
          </a:xfrm>
        </p:spPr>
        <p:txBody>
          <a:bodyPr>
            <a:noAutofit/>
          </a:bodyPr>
          <a:lstStyle/>
          <a:p>
            <a:pPr algn="just"/>
            <a:r>
              <a:rPr lang="en-US" sz="3600" dirty="0">
                <a:latin typeface="Georgia" panose="02040502050405020303" pitchFamily="18" charset="0"/>
              </a:rPr>
              <a:t>Bar plot </a:t>
            </a:r>
            <a:r>
              <a:rPr lang="el-GR" sz="3600" dirty="0">
                <a:latin typeface="Georgia" panose="02040502050405020303" pitchFamily="18" charset="0"/>
              </a:rPr>
              <a:t>εμβολιασμών κατά του </a:t>
            </a:r>
            <a:r>
              <a:rPr lang="en-US" sz="3600" dirty="0">
                <a:latin typeface="Georgia" panose="02040502050405020303" pitchFamily="18" charset="0"/>
              </a:rPr>
              <a:t>Covid </a:t>
            </a:r>
            <a:r>
              <a:rPr lang="el-GR" sz="3600" dirty="0">
                <a:latin typeface="Georgia" panose="02040502050405020303" pitchFamily="18" charset="0"/>
              </a:rPr>
              <a:t>ανά αριθμό δόσης και περιοχή</a:t>
            </a:r>
          </a:p>
        </p:txBody>
      </p:sp>
      <p:pic>
        <p:nvPicPr>
          <p:cNvPr id="5" name="Θέση περιεχομένου 4" descr="Εικόνα που περιέχει κείμενο, γραμμή, στιγμιότυπο οθόνης, διάγραμμα&#10;&#10;Περιγραφή που δημιουργήθηκε αυτόματα">
            <a:extLst>
              <a:ext uri="{FF2B5EF4-FFF2-40B4-BE49-F238E27FC236}">
                <a16:creationId xmlns:a16="http://schemas.microsoft.com/office/drawing/2014/main" id="{9D5E719B-1072-F10A-7328-EA2AAC8F63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463" y="1158817"/>
            <a:ext cx="6723073" cy="5699183"/>
          </a:xfrm>
        </p:spPr>
      </p:pic>
    </p:spTree>
    <p:extLst>
      <p:ext uri="{BB962C8B-B14F-4D97-AF65-F5344CB8AC3E}">
        <p14:creationId xmlns:p14="http://schemas.microsoft.com/office/powerpoint/2010/main" val="4056496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C36B883-7F15-FF82-F321-261524F31D2D}"/>
              </a:ext>
            </a:extLst>
          </p:cNvPr>
          <p:cNvSpPr>
            <a:spLocks noGrp="1"/>
          </p:cNvSpPr>
          <p:nvPr>
            <p:ph type="title"/>
          </p:nvPr>
        </p:nvSpPr>
        <p:spPr>
          <a:xfrm>
            <a:off x="838199" y="128587"/>
            <a:ext cx="10658475" cy="938213"/>
          </a:xfrm>
        </p:spPr>
        <p:txBody>
          <a:bodyPr>
            <a:noAutofit/>
          </a:bodyPr>
          <a:lstStyle/>
          <a:p>
            <a:pPr algn="just"/>
            <a:r>
              <a:rPr lang="el-GR" sz="3600" dirty="0">
                <a:latin typeface="Georgia" panose="02040502050405020303" pitchFamily="18" charset="0"/>
              </a:rPr>
              <a:t>Εβδομαδιαία κρούσματα COVID-19 ανά νομό της Ελλάδας</a:t>
            </a:r>
          </a:p>
        </p:txBody>
      </p:sp>
      <p:pic>
        <p:nvPicPr>
          <p:cNvPr id="9" name="Θέση περιεχομένου 8" descr="Εικόνα που περιέχει κείμενο, διάγραμμα, αριθμός, γραφικός χαρακτήρας&#10;&#10;Περιγραφή που δημιουργήθηκε αυτόματα">
            <a:extLst>
              <a:ext uri="{FF2B5EF4-FFF2-40B4-BE49-F238E27FC236}">
                <a16:creationId xmlns:a16="http://schemas.microsoft.com/office/drawing/2014/main" id="{CB377F9E-8176-3DF2-C6F4-02AAFDC71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125" y="1066800"/>
            <a:ext cx="6686550" cy="5522274"/>
          </a:xfrm>
        </p:spPr>
      </p:pic>
    </p:spTree>
    <p:extLst>
      <p:ext uri="{BB962C8B-B14F-4D97-AF65-F5344CB8AC3E}">
        <p14:creationId xmlns:p14="http://schemas.microsoft.com/office/powerpoint/2010/main" val="89946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1A1D86F-EBE5-C907-3A0C-2A885EB590F4}"/>
              </a:ext>
            </a:extLst>
          </p:cNvPr>
          <p:cNvSpPr>
            <a:spLocks noGrp="1"/>
          </p:cNvSpPr>
          <p:nvPr>
            <p:ph type="title"/>
          </p:nvPr>
        </p:nvSpPr>
        <p:spPr>
          <a:xfrm>
            <a:off x="838200" y="-1173"/>
            <a:ext cx="10515600" cy="749299"/>
          </a:xfrm>
        </p:spPr>
        <p:txBody>
          <a:bodyPr>
            <a:normAutofit/>
          </a:bodyPr>
          <a:lstStyle/>
          <a:p>
            <a:r>
              <a:rPr lang="el-GR" sz="3600" dirty="0">
                <a:latin typeface="Georgia" panose="02040502050405020303" pitchFamily="18" charset="0"/>
              </a:rPr>
              <a:t>Γράφημα εμβολιασμών</a:t>
            </a:r>
          </a:p>
        </p:txBody>
      </p:sp>
      <p:pic>
        <p:nvPicPr>
          <p:cNvPr id="5" name="Θέση περιεχομένου 4"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C2AE443B-0B03-3827-9DFD-C417E23FB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3313" y="665745"/>
            <a:ext cx="5630993" cy="5378746"/>
          </a:xfrm>
        </p:spPr>
      </p:pic>
      <p:sp>
        <p:nvSpPr>
          <p:cNvPr id="6" name="TextBox 5">
            <a:extLst>
              <a:ext uri="{FF2B5EF4-FFF2-40B4-BE49-F238E27FC236}">
                <a16:creationId xmlns:a16="http://schemas.microsoft.com/office/drawing/2014/main" id="{72C3049E-DE52-C059-CEEB-265A444FFCF1}"/>
              </a:ext>
            </a:extLst>
          </p:cNvPr>
          <p:cNvSpPr txBox="1"/>
          <p:nvPr/>
        </p:nvSpPr>
        <p:spPr>
          <a:xfrm>
            <a:off x="657225" y="5966047"/>
            <a:ext cx="10877550" cy="969496"/>
          </a:xfrm>
          <a:prstGeom prst="rect">
            <a:avLst/>
          </a:prstGeom>
          <a:noFill/>
        </p:spPr>
        <p:txBody>
          <a:bodyPr wrap="square" rtlCol="0">
            <a:spAutoFit/>
          </a:bodyPr>
          <a:lstStyle/>
          <a:p>
            <a:pPr algn="just"/>
            <a:r>
              <a:rPr lang="el-GR" sz="1900" dirty="0">
                <a:latin typeface="Georgia" panose="02040502050405020303" pitchFamily="18" charset="0"/>
              </a:rPr>
              <a:t>Οι συνολικοί εμβολιασμοί απεικονίζεται με μπλε χρώμα, με πορτοκαλί οι εμβολιασμοί με τουλάχιστον μια δόση, με πράσινο οι ολοκληρωμένοι εμβολιασμοί και κόκκινο οι εμβολιασμοί με τρείς δόσεις</a:t>
            </a:r>
          </a:p>
        </p:txBody>
      </p:sp>
    </p:spTree>
    <p:extLst>
      <p:ext uri="{BB962C8B-B14F-4D97-AF65-F5344CB8AC3E}">
        <p14:creationId xmlns:p14="http://schemas.microsoft.com/office/powerpoint/2010/main" val="273951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023A42-12C3-A643-96E1-A1DB95AB0DF0}"/>
              </a:ext>
            </a:extLst>
          </p:cNvPr>
          <p:cNvSpPr>
            <a:spLocks noGrp="1"/>
          </p:cNvSpPr>
          <p:nvPr>
            <p:ph type="title"/>
          </p:nvPr>
        </p:nvSpPr>
        <p:spPr>
          <a:xfrm>
            <a:off x="895349" y="247650"/>
            <a:ext cx="10258425" cy="1000125"/>
          </a:xfrm>
        </p:spPr>
        <p:txBody>
          <a:bodyPr>
            <a:noAutofit/>
          </a:bodyPr>
          <a:lstStyle/>
          <a:p>
            <a:br>
              <a:rPr lang="el-GR" sz="3600" dirty="0">
                <a:latin typeface="Georgia" panose="02040502050405020303" pitchFamily="18" charset="0"/>
              </a:rPr>
            </a:br>
            <a:r>
              <a:rPr lang="el-GR" sz="3600" dirty="0">
                <a:latin typeface="Georgia" panose="02040502050405020303" pitchFamily="18" charset="0"/>
              </a:rPr>
              <a:t>Αριθμός ασθενών με COVID-19 που βρίσκονται στις ΜΕΘ με βάση την ηλικία και το φύλο</a:t>
            </a:r>
            <a:br>
              <a:rPr lang="el-GR" sz="3600" dirty="0">
                <a:latin typeface="Georgia" panose="02040502050405020303" pitchFamily="18" charset="0"/>
              </a:rPr>
            </a:br>
            <a:endParaRPr lang="el-GR" sz="3600" dirty="0">
              <a:latin typeface="Georgia" panose="02040502050405020303" pitchFamily="18" charset="0"/>
            </a:endParaRPr>
          </a:p>
        </p:txBody>
      </p:sp>
      <p:pic>
        <p:nvPicPr>
          <p:cNvPr id="5" name="Θέση περιεχομένου 4" descr="Εικόνα που περιέχει κείμενο, γραφικός χαρακτήρας, διάγραμμα, γραμματοσειρά&#10;&#10;Περιγραφή που δημιουργήθηκε αυτόματα">
            <a:extLst>
              <a:ext uri="{FF2B5EF4-FFF2-40B4-BE49-F238E27FC236}">
                <a16:creationId xmlns:a16="http://schemas.microsoft.com/office/drawing/2014/main" id="{CC574F8C-B28C-F3A5-4784-14BEE662B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7086" y="1247775"/>
            <a:ext cx="6291263" cy="5557838"/>
          </a:xfrm>
        </p:spPr>
      </p:pic>
    </p:spTree>
    <p:extLst>
      <p:ext uri="{BB962C8B-B14F-4D97-AF65-F5344CB8AC3E}">
        <p14:creationId xmlns:p14="http://schemas.microsoft.com/office/powerpoint/2010/main" val="699631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7140EFF-CD1B-1FA2-6685-EEA7ADC74C2B}"/>
              </a:ext>
            </a:extLst>
          </p:cNvPr>
          <p:cNvSpPr>
            <a:spLocks noGrp="1"/>
          </p:cNvSpPr>
          <p:nvPr>
            <p:ph type="title"/>
          </p:nvPr>
        </p:nvSpPr>
        <p:spPr>
          <a:xfrm>
            <a:off x="981075" y="198437"/>
            <a:ext cx="10515600" cy="676276"/>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l-GR" sz="3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Εβδομαδιαίοι θάνατοι από </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ea typeface="+mn-ea"/>
                <a:cs typeface="+mn-cs"/>
              </a:rPr>
              <a:t>COVID-19</a:t>
            </a:r>
            <a:endParaRPr lang="el-GR" sz="3600" dirty="0">
              <a:latin typeface="Georgia" panose="02040502050405020303" pitchFamily="18" charset="0"/>
            </a:endParaRPr>
          </a:p>
        </p:txBody>
      </p:sp>
      <p:pic>
        <p:nvPicPr>
          <p:cNvPr id="9" name="Θέση περιεχομένου 8" descr="Εικόνα που περιέχει κείμενο, στιγμιότυπο οθόνης, γράφημα, γραμμή&#10;&#10;Περιγραφή που δημιουργήθηκε αυτόματα">
            <a:extLst>
              <a:ext uri="{FF2B5EF4-FFF2-40B4-BE49-F238E27FC236}">
                <a16:creationId xmlns:a16="http://schemas.microsoft.com/office/drawing/2014/main" id="{43253F96-F816-195C-445E-78D6F23C4D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9795" y="1200944"/>
            <a:ext cx="7278159" cy="5458619"/>
          </a:xfrm>
        </p:spPr>
      </p:pic>
    </p:spTree>
    <p:extLst>
      <p:ext uri="{BB962C8B-B14F-4D97-AF65-F5344CB8AC3E}">
        <p14:creationId xmlns:p14="http://schemas.microsoft.com/office/powerpoint/2010/main" val="4272220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AA7A39C-7FC8-7825-C7B5-D6814D4E1503}"/>
              </a:ext>
            </a:extLst>
          </p:cNvPr>
          <p:cNvSpPr>
            <a:spLocks noGrp="1"/>
          </p:cNvSpPr>
          <p:nvPr>
            <p:ph type="title"/>
          </p:nvPr>
        </p:nvSpPr>
        <p:spPr>
          <a:xfrm>
            <a:off x="1019175" y="508001"/>
            <a:ext cx="10515600" cy="711199"/>
          </a:xfrm>
        </p:spPr>
        <p:txBody>
          <a:bodyPr>
            <a:normAutofit fontScale="90000"/>
          </a:bodyPr>
          <a:lstStyle/>
          <a:p>
            <a:r>
              <a:rPr lang="el-GR" sz="4000" dirty="0">
                <a:latin typeface="Georgia" panose="02040502050405020303" pitchFamily="18" charset="0"/>
              </a:rPr>
              <a:t>Πορεία ημερήσιων πανελληνίων κρουσμάτων από COVID-19</a:t>
            </a:r>
            <a:br>
              <a:rPr lang="el-GR" dirty="0"/>
            </a:br>
            <a:endParaRPr lang="el-GR" dirty="0"/>
          </a:p>
        </p:txBody>
      </p:sp>
      <p:pic>
        <p:nvPicPr>
          <p:cNvPr id="5" name="Θέση περιεχομένου 4" descr="Εικόνα που περιέχει κείμενο, στιγμιότυπο οθόνης, γράφημα, διάγραμμα&#10;&#10;Περιγραφή που δημιουργήθηκε αυτόματα">
            <a:extLst>
              <a:ext uri="{FF2B5EF4-FFF2-40B4-BE49-F238E27FC236}">
                <a16:creationId xmlns:a16="http://schemas.microsoft.com/office/drawing/2014/main" id="{13C47D65-BE38-2B3F-0784-75B5EF2B7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6526" y="1076563"/>
            <a:ext cx="7448549" cy="5586411"/>
          </a:xfrm>
        </p:spPr>
      </p:pic>
    </p:spTree>
    <p:extLst>
      <p:ext uri="{BB962C8B-B14F-4D97-AF65-F5344CB8AC3E}">
        <p14:creationId xmlns:p14="http://schemas.microsoft.com/office/powerpoint/2010/main" val="4198812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C3B31C-EED3-DDAC-8D41-E25FECDEA01D}"/>
              </a:ext>
            </a:extLst>
          </p:cNvPr>
          <p:cNvSpPr>
            <a:spLocks noGrp="1"/>
          </p:cNvSpPr>
          <p:nvPr>
            <p:ph type="title"/>
          </p:nvPr>
        </p:nvSpPr>
        <p:spPr>
          <a:xfrm>
            <a:off x="838200" y="307977"/>
            <a:ext cx="10515600" cy="549274"/>
          </a:xfrm>
        </p:spPr>
        <p:txBody>
          <a:bodyPr>
            <a:noAutofit/>
          </a:bodyPr>
          <a:lstStyle/>
          <a:p>
            <a:r>
              <a:rPr lang="el-GR" sz="3600" dirty="0">
                <a:latin typeface="Georgia" panose="02040502050405020303" pitchFamily="18" charset="0"/>
              </a:rPr>
              <a:t>Μοντέλα μηχανικής μάθησης</a:t>
            </a:r>
          </a:p>
        </p:txBody>
      </p:sp>
      <p:sp>
        <p:nvSpPr>
          <p:cNvPr id="3" name="Θέση περιεχομένου 2">
            <a:extLst>
              <a:ext uri="{FF2B5EF4-FFF2-40B4-BE49-F238E27FC236}">
                <a16:creationId xmlns:a16="http://schemas.microsoft.com/office/drawing/2014/main" id="{0614BC06-3190-64C6-EA3F-951282F8DD88}"/>
              </a:ext>
            </a:extLst>
          </p:cNvPr>
          <p:cNvSpPr>
            <a:spLocks noGrp="1"/>
          </p:cNvSpPr>
          <p:nvPr>
            <p:ph idx="1"/>
          </p:nvPr>
        </p:nvSpPr>
        <p:spPr>
          <a:xfrm>
            <a:off x="838200" y="1002485"/>
            <a:ext cx="10515600" cy="5855515"/>
          </a:xfrm>
        </p:spPr>
        <p:txBody>
          <a:bodyPr>
            <a:normAutofit/>
          </a:bodyPr>
          <a:lstStyle/>
          <a:p>
            <a:pPr marL="0" indent="0">
              <a:buNone/>
            </a:pPr>
            <a:r>
              <a:rPr lang="el-GR" sz="2500" dirty="0">
                <a:latin typeface="Georgia" panose="02040502050405020303" pitchFamily="18" charset="0"/>
              </a:rPr>
              <a:t>Για την εξαγωγή συμπερασμάτων σχετικά με την κινητικότητα των πολιτών και την επιδημιολογική πορεία της χώρας αναπτύχθηκαν τα εξής μοντέλα μηχανικής μάθησης</a:t>
            </a:r>
            <a:r>
              <a:rPr lang="en-US" sz="2500" dirty="0">
                <a:latin typeface="Georgia" panose="02040502050405020303" pitchFamily="18" charset="0"/>
              </a:rPr>
              <a:t>:</a:t>
            </a:r>
          </a:p>
          <a:p>
            <a:r>
              <a:rPr lang="el-GR" sz="2500" dirty="0" err="1">
                <a:latin typeface="Georgia" panose="02040502050405020303" pitchFamily="18" charset="0"/>
              </a:rPr>
              <a:t>Νευρωνικό</a:t>
            </a:r>
            <a:r>
              <a:rPr lang="el-GR" sz="2500" dirty="0">
                <a:latin typeface="Georgia" panose="02040502050405020303" pitchFamily="18" charset="0"/>
              </a:rPr>
              <a:t> δίκτυο </a:t>
            </a:r>
            <a:r>
              <a:rPr lang="en-US" sz="2500" dirty="0">
                <a:latin typeface="Georgia" panose="02040502050405020303" pitchFamily="18" charset="0"/>
              </a:rPr>
              <a:t>Multilayer </a:t>
            </a:r>
            <a:r>
              <a:rPr lang="en-US" sz="2500" dirty="0" err="1">
                <a:latin typeface="Georgia" panose="02040502050405020303" pitchFamily="18" charset="0"/>
              </a:rPr>
              <a:t>Percerptron</a:t>
            </a:r>
            <a:endParaRPr lang="en-US" sz="2500" dirty="0">
              <a:latin typeface="Georgia" panose="02040502050405020303" pitchFamily="18" charset="0"/>
            </a:endParaRPr>
          </a:p>
          <a:p>
            <a:r>
              <a:rPr lang="el-GR" sz="2500" dirty="0">
                <a:latin typeface="Georgia" panose="02040502050405020303" pitchFamily="18" charset="0"/>
              </a:rPr>
              <a:t>Τυχαίο δάσος</a:t>
            </a:r>
            <a:r>
              <a:rPr lang="en-US" sz="2500" dirty="0">
                <a:latin typeface="Georgia" panose="02040502050405020303" pitchFamily="18" charset="0"/>
              </a:rPr>
              <a:t> (Random Forest)</a:t>
            </a:r>
            <a:endParaRPr lang="el-GR" sz="2500" dirty="0">
              <a:latin typeface="Georgia" panose="02040502050405020303" pitchFamily="18" charset="0"/>
            </a:endParaRPr>
          </a:p>
          <a:p>
            <a:r>
              <a:rPr lang="en-US" sz="2500" dirty="0">
                <a:latin typeface="Georgia" panose="02040502050405020303" pitchFamily="18" charset="0"/>
              </a:rPr>
              <a:t>Extreme Gradient Boosting (</a:t>
            </a:r>
            <a:r>
              <a:rPr lang="en-US" sz="2500" dirty="0" err="1">
                <a:latin typeface="Georgia" panose="02040502050405020303" pitchFamily="18" charset="0"/>
              </a:rPr>
              <a:t>XGBoost</a:t>
            </a:r>
            <a:r>
              <a:rPr lang="en-US" sz="2500" dirty="0">
                <a:latin typeface="Georgia" panose="02040502050405020303" pitchFamily="18" charset="0"/>
              </a:rPr>
              <a:t>)</a:t>
            </a:r>
          </a:p>
          <a:p>
            <a:r>
              <a:rPr lang="el-GR" sz="2500" dirty="0">
                <a:latin typeface="Georgia" panose="02040502050405020303" pitchFamily="18" charset="0"/>
              </a:rPr>
              <a:t>Μηχανή διανυσματικής στήριξης</a:t>
            </a:r>
            <a:r>
              <a:rPr lang="en-US" sz="2500" dirty="0">
                <a:latin typeface="Georgia" panose="02040502050405020303" pitchFamily="18" charset="0"/>
              </a:rPr>
              <a:t> (SVR)</a:t>
            </a:r>
            <a:endParaRPr lang="el-GR" sz="2500" dirty="0">
              <a:latin typeface="Georgia" panose="02040502050405020303" pitchFamily="18" charset="0"/>
            </a:endParaRPr>
          </a:p>
          <a:p>
            <a:r>
              <a:rPr lang="el-GR" sz="2500" dirty="0">
                <a:latin typeface="Georgia" panose="02040502050405020303" pitchFamily="18" charset="0"/>
              </a:rPr>
              <a:t>Αναδρομικά </a:t>
            </a:r>
            <a:r>
              <a:rPr lang="el-GR" sz="2500" dirty="0" err="1">
                <a:latin typeface="Georgia" panose="02040502050405020303" pitchFamily="18" charset="0"/>
              </a:rPr>
              <a:t>νευρωνικά</a:t>
            </a:r>
            <a:r>
              <a:rPr lang="el-GR" sz="2500" dirty="0">
                <a:latin typeface="Georgia" panose="02040502050405020303" pitchFamily="18" charset="0"/>
              </a:rPr>
              <a:t> δίκτυα</a:t>
            </a:r>
            <a:r>
              <a:rPr lang="en-US" sz="2500" dirty="0">
                <a:latin typeface="Georgia" panose="02040502050405020303" pitchFamily="18" charset="0"/>
              </a:rPr>
              <a:t> (RNN)</a:t>
            </a:r>
            <a:endParaRPr lang="el-GR" sz="2500" dirty="0">
              <a:latin typeface="Georgia" panose="02040502050405020303" pitchFamily="18" charset="0"/>
            </a:endParaRPr>
          </a:p>
          <a:p>
            <a:r>
              <a:rPr lang="el-GR" sz="2500" dirty="0">
                <a:latin typeface="Georgia" panose="02040502050405020303" pitchFamily="18" charset="0"/>
              </a:rPr>
              <a:t>Μακράς βραχύχρονης</a:t>
            </a:r>
            <a:r>
              <a:rPr lang="en-US" sz="2500" dirty="0">
                <a:latin typeface="Georgia" panose="02040502050405020303" pitchFamily="18" charset="0"/>
              </a:rPr>
              <a:t> </a:t>
            </a:r>
            <a:r>
              <a:rPr lang="el-GR" sz="2500" dirty="0">
                <a:latin typeface="Georgia" panose="02040502050405020303" pitchFamily="18" charset="0"/>
              </a:rPr>
              <a:t>μνήμης δίκτυα (</a:t>
            </a:r>
            <a:r>
              <a:rPr lang="en-US" sz="2500" dirty="0">
                <a:latin typeface="Georgia" panose="02040502050405020303" pitchFamily="18" charset="0"/>
              </a:rPr>
              <a:t>LSTM)</a:t>
            </a:r>
          </a:p>
          <a:p>
            <a:r>
              <a:rPr lang="en-US" sz="2500" dirty="0">
                <a:latin typeface="Georgia" panose="02040502050405020303" pitchFamily="18" charset="0"/>
              </a:rPr>
              <a:t>Gated recurrent unit (GRU)</a:t>
            </a:r>
          </a:p>
          <a:p>
            <a:r>
              <a:rPr lang="el-GR" sz="2500" dirty="0" err="1">
                <a:latin typeface="Georgia" panose="02040502050405020303" pitchFamily="18" charset="0"/>
              </a:rPr>
              <a:t>Συνελικτικά</a:t>
            </a:r>
            <a:r>
              <a:rPr lang="el-GR" sz="2500" dirty="0">
                <a:latin typeface="Georgia" panose="02040502050405020303" pitchFamily="18" charset="0"/>
              </a:rPr>
              <a:t> </a:t>
            </a:r>
            <a:r>
              <a:rPr lang="el-GR" sz="2500" dirty="0" err="1">
                <a:latin typeface="Georgia" panose="02040502050405020303" pitchFamily="18" charset="0"/>
              </a:rPr>
              <a:t>νευρωνικά</a:t>
            </a:r>
            <a:r>
              <a:rPr lang="el-GR" sz="2500" dirty="0">
                <a:latin typeface="Georgia" panose="02040502050405020303" pitchFamily="18" charset="0"/>
              </a:rPr>
              <a:t> δίκτυα</a:t>
            </a:r>
            <a:r>
              <a:rPr lang="en-US" sz="2500" dirty="0">
                <a:latin typeface="Georgia" panose="02040502050405020303" pitchFamily="18" charset="0"/>
              </a:rPr>
              <a:t> (CNN)</a:t>
            </a:r>
          </a:p>
          <a:p>
            <a:r>
              <a:rPr lang="el-GR" sz="2500" dirty="0" err="1">
                <a:latin typeface="Georgia" panose="02040502050405020303" pitchFamily="18" charset="0"/>
              </a:rPr>
              <a:t>Νευρωνικό</a:t>
            </a:r>
            <a:r>
              <a:rPr lang="el-GR" sz="2500" dirty="0">
                <a:latin typeface="Georgia" panose="02040502050405020303" pitchFamily="18" charset="0"/>
              </a:rPr>
              <a:t> δίκτυο </a:t>
            </a:r>
            <a:r>
              <a:rPr lang="en-US" sz="2500" dirty="0">
                <a:latin typeface="Georgia" panose="02040502050405020303" pitchFamily="18" charset="0"/>
              </a:rPr>
              <a:t>Convolutional-Long short term memory (CNN-LSTM)</a:t>
            </a:r>
          </a:p>
          <a:p>
            <a:endParaRPr lang="el-GR" dirty="0"/>
          </a:p>
        </p:txBody>
      </p:sp>
      <p:pic>
        <p:nvPicPr>
          <p:cNvPr id="7" name="Εικόνα 6" descr="Εικόνα που περιέχει γραφικά, κίτρινο, κύκλος, δημιουργικότητα&#10;&#10;Περιγραφή που δημιουργήθηκε αυτόματα">
            <a:extLst>
              <a:ext uri="{FF2B5EF4-FFF2-40B4-BE49-F238E27FC236}">
                <a16:creationId xmlns:a16="http://schemas.microsoft.com/office/drawing/2014/main" id="{AD99B59B-65DE-33E0-3C3D-2A9D83A10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272347" y="2193181"/>
            <a:ext cx="2081453" cy="2796263"/>
          </a:xfrm>
          <a:prstGeom prst="rect">
            <a:avLst/>
          </a:prstGeom>
        </p:spPr>
      </p:pic>
    </p:spTree>
    <p:extLst>
      <p:ext uri="{BB962C8B-B14F-4D97-AF65-F5344CB8AC3E}">
        <p14:creationId xmlns:p14="http://schemas.microsoft.com/office/powerpoint/2010/main" val="2586803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6BF272F-7109-7368-7BAD-B6579A98DA73}"/>
              </a:ext>
            </a:extLst>
          </p:cNvPr>
          <p:cNvSpPr>
            <a:spLocks noGrp="1"/>
          </p:cNvSpPr>
          <p:nvPr>
            <p:ph type="title"/>
          </p:nvPr>
        </p:nvSpPr>
        <p:spPr>
          <a:xfrm>
            <a:off x="838200" y="365126"/>
            <a:ext cx="10515600" cy="876446"/>
          </a:xfrm>
        </p:spPr>
        <p:txBody>
          <a:bodyPr>
            <a:normAutofit/>
          </a:bodyPr>
          <a:lstStyle/>
          <a:p>
            <a:r>
              <a:rPr lang="el-GR" sz="3600" dirty="0">
                <a:latin typeface="Georgia" panose="02040502050405020303" pitchFamily="18" charset="0"/>
              </a:rPr>
              <a:t>Πειραματικά αποτελέσματα</a:t>
            </a:r>
          </a:p>
        </p:txBody>
      </p:sp>
      <mc:AlternateContent xmlns:mc="http://schemas.openxmlformats.org/markup-compatibility/2006" xmlns:a14="http://schemas.microsoft.com/office/drawing/2010/main">
        <mc:Choice Requires="a14">
          <p:sp>
            <p:nvSpPr>
              <p:cNvPr id="3" name="Θέση περιεχομένου 2">
                <a:extLst>
                  <a:ext uri="{FF2B5EF4-FFF2-40B4-BE49-F238E27FC236}">
                    <a16:creationId xmlns:a16="http://schemas.microsoft.com/office/drawing/2014/main" id="{552712F4-5B4D-0C09-A7C8-BDFAE69F0C10}"/>
                  </a:ext>
                </a:extLst>
              </p:cNvPr>
              <p:cNvSpPr>
                <a:spLocks noGrp="1"/>
              </p:cNvSpPr>
              <p:nvPr>
                <p:ph idx="1"/>
              </p:nvPr>
            </p:nvSpPr>
            <p:spPr>
              <a:xfrm>
                <a:off x="838200" y="1374922"/>
                <a:ext cx="10515600" cy="3759053"/>
              </a:xfrm>
            </p:spPr>
            <p:txBody>
              <a:bodyPr>
                <a:normAutofit/>
              </a:bodyPr>
              <a:lstStyle/>
              <a:p>
                <a:pPr marL="0" indent="0">
                  <a:buNone/>
                </a:pPr>
                <a:r>
                  <a:rPr lang="el-GR" sz="2500" dirty="0">
                    <a:latin typeface="Georgia" panose="02040502050405020303" pitchFamily="18" charset="0"/>
                  </a:rPr>
                  <a:t>Με την κατάλληλη ανάπτυξη των παραπάνω μοντέλων μηχανικής μάθησης πραγματοποιήθηκαν αρκετά πειράματα για την πρόβλεψη των </a:t>
                </a:r>
                <a:r>
                  <a:rPr lang="el-GR" sz="2500" dirty="0" err="1">
                    <a:latin typeface="Georgia" panose="02040502050405020303" pitchFamily="18" charset="0"/>
                  </a:rPr>
                  <a:t>χρονοσειρών</a:t>
                </a:r>
                <a:r>
                  <a:rPr lang="el-GR" sz="2500" dirty="0">
                    <a:latin typeface="Georgia" panose="02040502050405020303" pitchFamily="18" charset="0"/>
                  </a:rPr>
                  <a:t> κινητικότητας που παρέχονται από τα σύνολα δεδομένων της </a:t>
                </a:r>
                <a:r>
                  <a:rPr lang="en-US" sz="2500" dirty="0">
                    <a:latin typeface="Georgia" panose="02040502050405020303" pitchFamily="18" charset="0"/>
                  </a:rPr>
                  <a:t>Apple </a:t>
                </a:r>
                <a:r>
                  <a:rPr lang="el-GR" sz="2500" dirty="0">
                    <a:latin typeface="Georgia" panose="02040502050405020303" pitchFamily="18" charset="0"/>
                  </a:rPr>
                  <a:t>και της </a:t>
                </a:r>
                <a:r>
                  <a:rPr lang="en-US" sz="2500" dirty="0">
                    <a:latin typeface="Georgia" panose="02040502050405020303" pitchFamily="18" charset="0"/>
                  </a:rPr>
                  <a:t>Google </a:t>
                </a:r>
                <a:r>
                  <a:rPr lang="el-GR" sz="2500" dirty="0">
                    <a:latin typeface="Georgia" panose="02040502050405020303" pitchFamily="18" charset="0"/>
                  </a:rPr>
                  <a:t>με σκοπό να προσδιοριστεί το καλύτερο μοντέλο για το εκάστοτε πρόβλημα πρόβλεψης.</a:t>
                </a:r>
              </a:p>
              <a:p>
                <a:pPr marL="0" indent="0">
                  <a:buNone/>
                </a:pPr>
                <a:r>
                  <a:rPr lang="el-GR" sz="2500" dirty="0">
                    <a:latin typeface="Georgia" panose="02040502050405020303" pitchFamily="18" charset="0"/>
                  </a:rPr>
                  <a:t>Στις επόμενες διαφάνειες παρουσιάζονται τα αποτελέσματα των μοντέλων με την μορφή πινάκων στις μετρικές </a:t>
                </a:r>
                <a:r>
                  <a:rPr lang="en-US" sz="2500" dirty="0">
                    <a:latin typeface="Georgia" panose="02040502050405020303" pitchFamily="18" charset="0"/>
                  </a:rPr>
                  <a:t>coefficient of determination (</a:t>
                </a:r>
                <a14:m>
                  <m:oMath xmlns:m="http://schemas.openxmlformats.org/officeDocument/2006/math">
                    <m:sSub>
                      <m:sSubPr>
                        <m:ctrlPr>
                          <a:rPr lang="en-US" sz="2500" i="1" smtClean="0">
                            <a:latin typeface="Cambria Math" panose="02040503050406030204" pitchFamily="18" charset="0"/>
                          </a:rPr>
                        </m:ctrlPr>
                      </m:sSubPr>
                      <m:e>
                        <m:r>
                          <a:rPr lang="en-US" sz="2500" b="0" i="1" smtClean="0">
                            <a:latin typeface="Cambria Math" panose="02040503050406030204" pitchFamily="18" charset="0"/>
                          </a:rPr>
                          <m:t>𝑅</m:t>
                        </m:r>
                      </m:e>
                      <m:sub>
                        <m:r>
                          <a:rPr lang="en-US" sz="2500" b="0" i="1" smtClean="0">
                            <a:latin typeface="Cambria Math" panose="02040503050406030204" pitchFamily="18" charset="0"/>
                          </a:rPr>
                          <m:t>2</m:t>
                        </m:r>
                      </m:sub>
                    </m:sSub>
                  </m:oMath>
                </a14:m>
                <a:r>
                  <a:rPr lang="en-US" sz="2500" dirty="0">
                    <a:latin typeface="Georgia" panose="02040502050405020303" pitchFamily="18" charset="0"/>
                  </a:rPr>
                  <a:t>), mean absolute error (MAE), mean absolute percentage error (MAPE) </a:t>
                </a:r>
                <a:r>
                  <a:rPr lang="el-GR" sz="2500" dirty="0">
                    <a:latin typeface="Georgia" panose="02040502050405020303" pitchFamily="18" charset="0"/>
                  </a:rPr>
                  <a:t>και </a:t>
                </a:r>
                <a:r>
                  <a:rPr lang="en-US" sz="2500" dirty="0">
                    <a:latin typeface="Georgia" panose="02040502050405020303" pitchFamily="18" charset="0"/>
                  </a:rPr>
                  <a:t>explained variance score (EVS) </a:t>
                </a:r>
                <a:r>
                  <a:rPr lang="el-GR" sz="2500" dirty="0">
                    <a:latin typeface="Georgia" panose="02040502050405020303" pitchFamily="18" charset="0"/>
                  </a:rPr>
                  <a:t>κατά την φάση του ελέγχου στο εκάστοτε πρόβλημα.</a:t>
                </a:r>
              </a:p>
            </p:txBody>
          </p:sp>
        </mc:Choice>
        <mc:Fallback xmlns="">
          <p:sp>
            <p:nvSpPr>
              <p:cNvPr id="3" name="Θέση περιεχομένου 2">
                <a:extLst>
                  <a:ext uri="{FF2B5EF4-FFF2-40B4-BE49-F238E27FC236}">
                    <a16:creationId xmlns:a16="http://schemas.microsoft.com/office/drawing/2014/main" id="{552712F4-5B4D-0C09-A7C8-BDFAE69F0C10}"/>
                  </a:ext>
                </a:extLst>
              </p:cNvPr>
              <p:cNvSpPr>
                <a:spLocks noGrp="1" noRot="1" noChangeAspect="1" noMove="1" noResize="1" noEditPoints="1" noAdjustHandles="1" noChangeArrowheads="1" noChangeShapeType="1" noTextEdit="1"/>
              </p:cNvSpPr>
              <p:nvPr>
                <p:ph idx="1"/>
              </p:nvPr>
            </p:nvSpPr>
            <p:spPr>
              <a:xfrm>
                <a:off x="838200" y="1374922"/>
                <a:ext cx="10515600" cy="3759053"/>
              </a:xfrm>
              <a:blipFill>
                <a:blip r:embed="rId2"/>
                <a:stretch>
                  <a:fillRect l="-986" t="-2435" b="-974"/>
                </a:stretch>
              </a:blipFill>
            </p:spPr>
            <p:txBody>
              <a:bodyPr/>
              <a:lstStyle/>
              <a:p>
                <a:r>
                  <a:rPr lang="el-GR">
                    <a:noFill/>
                  </a:rPr>
                  <a:t> </a:t>
                </a:r>
              </a:p>
            </p:txBody>
          </p:sp>
        </mc:Fallback>
      </mc:AlternateContent>
      <p:pic>
        <p:nvPicPr>
          <p:cNvPr id="5" name="Εικόνα 4" descr="Εικόνα που περιέχει σχεδίαση, στιγμιότυπο οθόνης, γραφικά, γραμματοσειρά&#10;&#10;Περιγραφή που δημιουργήθηκε αυτόματα">
            <a:extLst>
              <a:ext uri="{FF2B5EF4-FFF2-40B4-BE49-F238E27FC236}">
                <a16:creationId xmlns:a16="http://schemas.microsoft.com/office/drawing/2014/main" id="{9DCC12E2-4281-ED11-3FE8-3ADDB0131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6034" y="4403035"/>
            <a:ext cx="2454965" cy="2454965"/>
          </a:xfrm>
          <a:prstGeom prst="rect">
            <a:avLst/>
          </a:prstGeom>
        </p:spPr>
      </p:pic>
    </p:spTree>
    <p:extLst>
      <p:ext uri="{BB962C8B-B14F-4D97-AF65-F5344CB8AC3E}">
        <p14:creationId xmlns:p14="http://schemas.microsoft.com/office/powerpoint/2010/main" val="394190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A39D7D-6FED-2F63-C0C5-B86B0DAAC8B2}"/>
              </a:ext>
            </a:extLst>
          </p:cNvPr>
          <p:cNvSpPr>
            <a:spLocks noGrp="1"/>
          </p:cNvSpPr>
          <p:nvPr>
            <p:ph type="title"/>
          </p:nvPr>
        </p:nvSpPr>
        <p:spPr>
          <a:xfrm>
            <a:off x="952500" y="365126"/>
            <a:ext cx="3267075" cy="692149"/>
          </a:xfrm>
        </p:spPr>
        <p:txBody>
          <a:bodyPr>
            <a:normAutofit/>
          </a:bodyPr>
          <a:lstStyle/>
          <a:p>
            <a:r>
              <a:rPr lang="en-US" sz="3600" dirty="0">
                <a:latin typeface="Georgia" panose="02040502050405020303" pitchFamily="18" charset="0"/>
              </a:rPr>
              <a:t>COVID-19</a:t>
            </a:r>
            <a:endParaRPr lang="el-GR" sz="3600" dirty="0">
              <a:latin typeface="Georgia" panose="02040502050405020303" pitchFamily="18" charset="0"/>
            </a:endParaRPr>
          </a:p>
        </p:txBody>
      </p:sp>
      <p:sp>
        <p:nvSpPr>
          <p:cNvPr id="3" name="Θέση περιεχομένου 2">
            <a:extLst>
              <a:ext uri="{FF2B5EF4-FFF2-40B4-BE49-F238E27FC236}">
                <a16:creationId xmlns:a16="http://schemas.microsoft.com/office/drawing/2014/main" id="{C2E1C2DE-5055-8D4E-1B54-9DDFA906508D}"/>
              </a:ext>
            </a:extLst>
          </p:cNvPr>
          <p:cNvSpPr>
            <a:spLocks noGrp="1"/>
          </p:cNvSpPr>
          <p:nvPr>
            <p:ph idx="1"/>
          </p:nvPr>
        </p:nvSpPr>
        <p:spPr>
          <a:xfrm>
            <a:off x="952500" y="1190440"/>
            <a:ext cx="10515600" cy="5121120"/>
          </a:xfrm>
        </p:spPr>
        <p:txBody>
          <a:bodyPr>
            <a:noAutofit/>
          </a:bodyPr>
          <a:lstStyle/>
          <a:p>
            <a:pPr marL="0" indent="0">
              <a:buNone/>
            </a:pPr>
            <a:r>
              <a:rPr lang="en-US" sz="2500" dirty="0">
                <a:latin typeface="Georgia" panose="02040502050405020303" pitchFamily="18" charset="0"/>
              </a:rPr>
              <a:t>O Coronavirus disease 2019 (COVID-19) </a:t>
            </a:r>
            <a:r>
              <a:rPr lang="el-GR" sz="2500" dirty="0">
                <a:latin typeface="Georgia" panose="02040502050405020303" pitchFamily="18" charset="0"/>
              </a:rPr>
              <a:t>είναι μια μεταδοτική ασθένεια που προκύπτει από τον ιό </a:t>
            </a:r>
            <a:r>
              <a:rPr lang="en-US" sz="2500" dirty="0">
                <a:latin typeface="Georgia" panose="02040502050405020303" pitchFamily="18" charset="0"/>
              </a:rPr>
              <a:t>SARSCoV-2, </a:t>
            </a:r>
            <a:r>
              <a:rPr lang="el-GR" sz="2500" dirty="0">
                <a:latin typeface="Georgia" panose="02040502050405020303" pitchFamily="18" charset="0"/>
              </a:rPr>
              <a:t>ένα νέο στέλεχος κορονοϊού που προσβάλλει το αναπνευστικό σύστημα και μπορεί να προκαλέσει πνευμονική </a:t>
            </a:r>
            <a:r>
              <a:rPr lang="el-GR" sz="2500" dirty="0" err="1">
                <a:latin typeface="Georgia" panose="02040502050405020303" pitchFamily="18" charset="0"/>
              </a:rPr>
              <a:t>ίνωση</a:t>
            </a:r>
            <a:r>
              <a:rPr lang="el-GR" sz="2500" dirty="0">
                <a:latin typeface="Georgia" panose="02040502050405020303" pitchFamily="18" charset="0"/>
              </a:rPr>
              <a:t> ακόμα και σε άτομα που εμφανίζουν ήπια ή καθόλου συμπτώματα.</a:t>
            </a:r>
          </a:p>
          <a:p>
            <a:pPr marL="0" indent="0">
              <a:buNone/>
            </a:pPr>
            <a:r>
              <a:rPr lang="el-GR" sz="2500" dirty="0">
                <a:solidFill>
                  <a:srgbClr val="000000"/>
                </a:solidFill>
                <a:latin typeface="Georgia" panose="02040502050405020303" pitchFamily="18" charset="0"/>
              </a:rPr>
              <a:t>Ο</a:t>
            </a:r>
            <a:r>
              <a:rPr lang="el-GR" sz="2500" b="0" i="0" dirty="0">
                <a:solidFill>
                  <a:srgbClr val="000000"/>
                </a:solidFill>
                <a:effectLst/>
                <a:latin typeface="Georgia" panose="02040502050405020303" pitchFamily="18" charset="0"/>
              </a:rPr>
              <a:t> ιός μεταδίδεται από άνθρωπο σε άνθρωπο κυρίως μέσω του αναπνευστικού με σταγονίδια από το φτέρνισμα, το βήχα </a:t>
            </a:r>
            <a:r>
              <a:rPr lang="el-GR" sz="2500" dirty="0">
                <a:solidFill>
                  <a:srgbClr val="000000"/>
                </a:solidFill>
                <a:latin typeface="Georgia" panose="02040502050405020303" pitchFamily="18" charset="0"/>
              </a:rPr>
              <a:t>και </a:t>
            </a:r>
            <a:r>
              <a:rPr lang="el-GR" sz="2500" b="0" i="0" dirty="0">
                <a:solidFill>
                  <a:srgbClr val="000000"/>
                </a:solidFill>
                <a:effectLst/>
                <a:latin typeface="Georgia" panose="02040502050405020303" pitchFamily="18" charset="0"/>
              </a:rPr>
              <a:t>την ομιλία καθώς και λιγότερο συχνά με την επαφή μολυσμένων επιφανειών και αντικειμένων από σταγονίδια</a:t>
            </a:r>
            <a:r>
              <a:rPr lang="el-GR" sz="2500" dirty="0">
                <a:solidFill>
                  <a:srgbClr val="000000"/>
                </a:solidFill>
                <a:latin typeface="Georgia" panose="02040502050405020303" pitchFamily="18" charset="0"/>
              </a:rPr>
              <a:t>.</a:t>
            </a:r>
          </a:p>
          <a:p>
            <a:pPr marL="0" indent="0">
              <a:buNone/>
            </a:pPr>
            <a:r>
              <a:rPr lang="el-GR" sz="2500" dirty="0">
                <a:latin typeface="Georgia" panose="02040502050405020303" pitchFamily="18" charset="0"/>
              </a:rPr>
              <a:t>Συμπτώματα της</a:t>
            </a:r>
            <a:r>
              <a:rPr lang="en-US" sz="2500" dirty="0">
                <a:latin typeface="Georgia" panose="02040502050405020303" pitchFamily="18" charset="0"/>
              </a:rPr>
              <a:t> </a:t>
            </a:r>
            <a:r>
              <a:rPr lang="el-GR" sz="2500" dirty="0">
                <a:latin typeface="Georgia" panose="02040502050405020303" pitchFamily="18" charset="0"/>
              </a:rPr>
              <a:t>νόσου </a:t>
            </a:r>
            <a:r>
              <a:rPr lang="en-US" sz="2500" dirty="0">
                <a:latin typeface="Georgia" panose="02040502050405020303" pitchFamily="18" charset="0"/>
              </a:rPr>
              <a:t>COVID-19 </a:t>
            </a:r>
            <a:r>
              <a:rPr lang="el-GR" sz="2500" dirty="0">
                <a:latin typeface="Georgia" panose="02040502050405020303" pitchFamily="18" charset="0"/>
              </a:rPr>
              <a:t>είναι ο πυρετός, ο ξηρός βήχας, η σωματική εξάντληση, η απώλεια γεύσης/όσφρησης, ο πονόλαιμος, η ρινική συμφόρηση και οι αρθραλγίες / μυαλγίες</a:t>
            </a:r>
            <a:r>
              <a:rPr lang="en-US" sz="2500" dirty="0">
                <a:latin typeface="Georgia" panose="02040502050405020303" pitchFamily="18" charset="0"/>
              </a:rPr>
              <a:t>.</a:t>
            </a:r>
            <a:endParaRPr lang="el-GR" sz="2500" dirty="0">
              <a:latin typeface="Georgia" panose="02040502050405020303" pitchFamily="18" charset="0"/>
            </a:endParaRPr>
          </a:p>
        </p:txBody>
      </p:sp>
      <p:pic>
        <p:nvPicPr>
          <p:cNvPr id="14" name="Εικόνα 13" descr="Εικόνα που περιέχει λουλούδι, τέχνη&#10;&#10;Περιγραφή που δημιουργήθηκε αυτόματα">
            <a:extLst>
              <a:ext uri="{FF2B5EF4-FFF2-40B4-BE49-F238E27FC236}">
                <a16:creationId xmlns:a16="http://schemas.microsoft.com/office/drawing/2014/main" id="{2D039439-7414-B9B0-2199-5C8EE4302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477" y="5138552"/>
            <a:ext cx="1771650" cy="1590675"/>
          </a:xfrm>
          <a:prstGeom prst="rect">
            <a:avLst/>
          </a:prstGeom>
        </p:spPr>
      </p:pic>
    </p:spTree>
    <p:extLst>
      <p:ext uri="{BB962C8B-B14F-4D97-AF65-F5344CB8AC3E}">
        <p14:creationId xmlns:p14="http://schemas.microsoft.com/office/powerpoint/2010/main" val="585269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Πίνακας 7">
                <a:extLst>
                  <a:ext uri="{FF2B5EF4-FFF2-40B4-BE49-F238E27FC236}">
                    <a16:creationId xmlns:a16="http://schemas.microsoft.com/office/drawing/2014/main" id="{C8A94305-C93C-2E92-0B8C-8C779D28F6BC}"/>
                  </a:ext>
                </a:extLst>
              </p:cNvPr>
              <p:cNvGraphicFramePr>
                <a:graphicFrameLocks noGrp="1"/>
              </p:cNvGraphicFramePr>
              <p:nvPr>
                <p:ph idx="1"/>
                <p:extLst>
                  <p:ext uri="{D42A27DB-BD31-4B8C-83A1-F6EECF244321}">
                    <p14:modId xmlns:p14="http://schemas.microsoft.com/office/powerpoint/2010/main" val="2552930868"/>
                  </p:ext>
                </p:extLst>
              </p:nvPr>
            </p:nvGraphicFramePr>
            <p:xfrm>
              <a:off x="838200" y="1574800"/>
              <a:ext cx="10515600" cy="3708400"/>
            </p:xfrm>
            <a:graphic>
              <a:graphicData uri="http://schemas.openxmlformats.org/drawingml/2006/table">
                <a:tbl>
                  <a:tblPr firstRow="1" bandRow="1">
                    <a:tableStyleId>{616DA210-FB5B-4158-B5E0-FEB733F419BA}</a:tableStyleId>
                  </a:tblPr>
                  <a:tblGrid>
                    <a:gridCol w="2103120">
                      <a:extLst>
                        <a:ext uri="{9D8B030D-6E8A-4147-A177-3AD203B41FA5}">
                          <a16:colId xmlns:a16="http://schemas.microsoft.com/office/drawing/2014/main" val="2597407152"/>
                        </a:ext>
                      </a:extLst>
                    </a:gridCol>
                    <a:gridCol w="2103120">
                      <a:extLst>
                        <a:ext uri="{9D8B030D-6E8A-4147-A177-3AD203B41FA5}">
                          <a16:colId xmlns:a16="http://schemas.microsoft.com/office/drawing/2014/main" val="684228171"/>
                        </a:ext>
                      </a:extLst>
                    </a:gridCol>
                    <a:gridCol w="2103120">
                      <a:extLst>
                        <a:ext uri="{9D8B030D-6E8A-4147-A177-3AD203B41FA5}">
                          <a16:colId xmlns:a16="http://schemas.microsoft.com/office/drawing/2014/main" val="1391859421"/>
                        </a:ext>
                      </a:extLst>
                    </a:gridCol>
                    <a:gridCol w="2103120">
                      <a:extLst>
                        <a:ext uri="{9D8B030D-6E8A-4147-A177-3AD203B41FA5}">
                          <a16:colId xmlns:a16="http://schemas.microsoft.com/office/drawing/2014/main" val="1593327537"/>
                        </a:ext>
                      </a:extLst>
                    </a:gridCol>
                    <a:gridCol w="2103120">
                      <a:extLst>
                        <a:ext uri="{9D8B030D-6E8A-4147-A177-3AD203B41FA5}">
                          <a16:colId xmlns:a16="http://schemas.microsoft.com/office/drawing/2014/main" val="3387116121"/>
                        </a:ext>
                      </a:extLst>
                    </a:gridCol>
                  </a:tblGrid>
                  <a:tr h="370840">
                    <a:tc>
                      <a:txBody>
                        <a:bodyPr/>
                        <a:lstStyle/>
                        <a:p>
                          <a:r>
                            <a:rPr lang="en-US" b="0" dirty="0"/>
                            <a:t>Model</a:t>
                          </a:r>
                          <a:endParaRPr lang="el-GR" b="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l-GR" b="0" i="1" smtClean="0">
                                        <a:latin typeface="Cambria Math" panose="02040503050406030204" pitchFamily="18" charset="0"/>
                                      </a:rPr>
                                    </m:ctrlPr>
                                  </m:sSupPr>
                                  <m:e>
                                    <m:r>
                                      <m:rPr>
                                        <m:sty m:val="p"/>
                                      </m:rPr>
                                      <a:rPr lang="en-US" b="0" i="0" smtClean="0">
                                        <a:latin typeface="Cambria Math" panose="02040503050406030204" pitchFamily="18" charset="0"/>
                                      </a:rPr>
                                      <m:t>R</m:t>
                                    </m:r>
                                  </m:e>
                                  <m:sup>
                                    <m:r>
                                      <a:rPr lang="en-US" b="0" i="0" smtClean="0">
                                        <a:latin typeface="Cambria Math" panose="02040503050406030204" pitchFamily="18" charset="0"/>
                                      </a:rPr>
                                      <m:t>2</m:t>
                                    </m:r>
                                  </m:sup>
                                </m:sSup>
                              </m:oMath>
                            </m:oMathPara>
                          </a14:m>
                          <a:endParaRPr lang="el-GR" b="0" i="0" dirty="0"/>
                        </a:p>
                      </a:txBody>
                      <a:tcPr/>
                    </a:tc>
                    <a:tc>
                      <a:txBody>
                        <a:bodyPr/>
                        <a:lstStyle/>
                        <a:p>
                          <a:r>
                            <a:rPr lang="en-US" b="0" dirty="0"/>
                            <a:t>MAE</a:t>
                          </a:r>
                          <a:endParaRPr lang="el-GR" b="0" dirty="0"/>
                        </a:p>
                      </a:txBody>
                      <a:tcPr/>
                    </a:tc>
                    <a:tc>
                      <a:txBody>
                        <a:bodyPr/>
                        <a:lstStyle/>
                        <a:p>
                          <a:r>
                            <a:rPr lang="en-US" b="0" dirty="0"/>
                            <a:t>MAPE</a:t>
                          </a:r>
                          <a:endParaRPr lang="el-GR" b="0" dirty="0"/>
                        </a:p>
                      </a:txBody>
                      <a:tcPr/>
                    </a:tc>
                    <a:tc>
                      <a:txBody>
                        <a:bodyPr/>
                        <a:lstStyle/>
                        <a:p>
                          <a:r>
                            <a:rPr lang="en-US" b="0" dirty="0"/>
                            <a:t>EVS</a:t>
                          </a:r>
                          <a:endParaRPr lang="el-GR" b="0" dirty="0"/>
                        </a:p>
                      </a:txBody>
                      <a:tcPr/>
                    </a:tc>
                    <a:extLst>
                      <a:ext uri="{0D108BD9-81ED-4DB2-BD59-A6C34878D82A}">
                        <a16:rowId xmlns:a16="http://schemas.microsoft.com/office/drawing/2014/main" val="3522077347"/>
                      </a:ext>
                    </a:extLst>
                  </a:tr>
                  <a:tr h="370840">
                    <a:tc>
                      <a:txBody>
                        <a:bodyPr/>
                        <a:lstStyle/>
                        <a:p>
                          <a:r>
                            <a:rPr lang="en-US" dirty="0"/>
                            <a:t>SVR</a:t>
                          </a:r>
                          <a:endParaRPr lang="el-GR" dirty="0"/>
                        </a:p>
                      </a:txBody>
                      <a:tcPr/>
                    </a:tc>
                    <a:tc>
                      <a:txBody>
                        <a:bodyPr/>
                        <a:lstStyle/>
                        <a:p>
                          <a:r>
                            <a:rPr lang="en-US" dirty="0"/>
                            <a:t>0.4230</a:t>
                          </a:r>
                          <a:endParaRPr lang="el-GR" dirty="0"/>
                        </a:p>
                      </a:txBody>
                      <a:tcPr/>
                    </a:tc>
                    <a:tc>
                      <a:txBody>
                        <a:bodyPr/>
                        <a:lstStyle/>
                        <a:p>
                          <a:r>
                            <a:rPr lang="el-GR" dirty="0"/>
                            <a:t>19.9947</a:t>
                          </a:r>
                        </a:p>
                      </a:txBody>
                      <a:tcPr/>
                    </a:tc>
                    <a:tc>
                      <a:txBody>
                        <a:bodyPr/>
                        <a:lstStyle/>
                        <a:p>
                          <a:r>
                            <a:rPr lang="el-GR" dirty="0"/>
                            <a:t>0.1447</a:t>
                          </a:r>
                        </a:p>
                      </a:txBody>
                      <a:tcPr/>
                    </a:tc>
                    <a:tc>
                      <a:txBody>
                        <a:bodyPr/>
                        <a:lstStyle/>
                        <a:p>
                          <a:r>
                            <a:rPr lang="el-GR" dirty="0"/>
                            <a:t>0.4830</a:t>
                          </a:r>
                        </a:p>
                      </a:txBody>
                      <a:tcPr/>
                    </a:tc>
                    <a:extLst>
                      <a:ext uri="{0D108BD9-81ED-4DB2-BD59-A6C34878D82A}">
                        <a16:rowId xmlns:a16="http://schemas.microsoft.com/office/drawing/2014/main" val="1484402889"/>
                      </a:ext>
                    </a:extLst>
                  </a:tr>
                  <a:tr h="370840">
                    <a:tc>
                      <a:txBody>
                        <a:bodyPr/>
                        <a:lstStyle/>
                        <a:p>
                          <a:r>
                            <a:rPr lang="en-US" dirty="0"/>
                            <a:t>Random Forests</a:t>
                          </a:r>
                          <a:endParaRPr lang="el-GR" dirty="0"/>
                        </a:p>
                      </a:txBody>
                      <a:tcPr/>
                    </a:tc>
                    <a:tc>
                      <a:txBody>
                        <a:bodyPr/>
                        <a:lstStyle/>
                        <a:p>
                          <a:r>
                            <a:rPr lang="en-US" dirty="0"/>
                            <a:t>0.3431</a:t>
                          </a:r>
                          <a:endParaRPr lang="el-GR" dirty="0"/>
                        </a:p>
                      </a:txBody>
                      <a:tcPr/>
                    </a:tc>
                    <a:tc>
                      <a:txBody>
                        <a:bodyPr/>
                        <a:lstStyle/>
                        <a:p>
                          <a:r>
                            <a:rPr lang="el-GR" dirty="0"/>
                            <a:t>46.1552</a:t>
                          </a:r>
                        </a:p>
                      </a:txBody>
                      <a:tcPr/>
                    </a:tc>
                    <a:tc>
                      <a:txBody>
                        <a:bodyPr/>
                        <a:lstStyle/>
                        <a:p>
                          <a:r>
                            <a:rPr lang="el-GR" dirty="0"/>
                            <a:t>0.1640</a:t>
                          </a:r>
                        </a:p>
                      </a:txBody>
                      <a:tcPr/>
                    </a:tc>
                    <a:tc>
                      <a:txBody>
                        <a:bodyPr/>
                        <a:lstStyle/>
                        <a:p>
                          <a:r>
                            <a:rPr lang="el-GR" dirty="0"/>
                            <a:t>0.6092</a:t>
                          </a:r>
                        </a:p>
                      </a:txBody>
                      <a:tcPr/>
                    </a:tc>
                    <a:extLst>
                      <a:ext uri="{0D108BD9-81ED-4DB2-BD59-A6C34878D82A}">
                        <a16:rowId xmlns:a16="http://schemas.microsoft.com/office/drawing/2014/main" val="192988607"/>
                      </a:ext>
                    </a:extLst>
                  </a:tr>
                  <a:tr h="370840">
                    <a:tc>
                      <a:txBody>
                        <a:bodyPr/>
                        <a:lstStyle/>
                        <a:p>
                          <a:r>
                            <a:rPr lang="en-US" b="0" dirty="0" err="1"/>
                            <a:t>XGBoost</a:t>
                          </a:r>
                          <a:endParaRPr lang="el-GR" b="0" dirty="0"/>
                        </a:p>
                      </a:txBody>
                      <a:tcPr/>
                    </a:tc>
                    <a:tc>
                      <a:txBody>
                        <a:bodyPr/>
                        <a:lstStyle/>
                        <a:p>
                          <a:r>
                            <a:rPr lang="en-US" b="0" dirty="0"/>
                            <a:t>0.3072</a:t>
                          </a:r>
                          <a:endParaRPr lang="el-GR" b="0" dirty="0"/>
                        </a:p>
                      </a:txBody>
                      <a:tcPr/>
                    </a:tc>
                    <a:tc>
                      <a:txBody>
                        <a:bodyPr/>
                        <a:lstStyle/>
                        <a:p>
                          <a:r>
                            <a:rPr lang="el-GR" b="0" dirty="0"/>
                            <a:t>45.811</a:t>
                          </a:r>
                        </a:p>
                      </a:txBody>
                      <a:tcPr/>
                    </a:tc>
                    <a:tc>
                      <a:txBody>
                        <a:bodyPr/>
                        <a:lstStyle/>
                        <a:p>
                          <a:r>
                            <a:rPr lang="el-GR" dirty="0"/>
                            <a:t>0.1584</a:t>
                          </a:r>
                        </a:p>
                      </a:txBody>
                      <a:tcPr/>
                    </a:tc>
                    <a:tc>
                      <a:txBody>
                        <a:bodyPr/>
                        <a:lstStyle/>
                        <a:p>
                          <a:r>
                            <a:rPr lang="el-GR" dirty="0"/>
                            <a:t>0.5673</a:t>
                          </a:r>
                        </a:p>
                      </a:txBody>
                      <a:tcPr/>
                    </a:tc>
                    <a:extLst>
                      <a:ext uri="{0D108BD9-81ED-4DB2-BD59-A6C34878D82A}">
                        <a16:rowId xmlns:a16="http://schemas.microsoft.com/office/drawing/2014/main" val="2253604417"/>
                      </a:ext>
                    </a:extLst>
                  </a:tr>
                  <a:tr h="370840">
                    <a:tc>
                      <a:txBody>
                        <a:bodyPr/>
                        <a:lstStyle/>
                        <a:p>
                          <a:r>
                            <a:rPr lang="en-US" dirty="0"/>
                            <a:t>MLP</a:t>
                          </a:r>
                          <a:endParaRPr lang="el-GR" dirty="0"/>
                        </a:p>
                      </a:txBody>
                      <a:tcPr/>
                    </a:tc>
                    <a:tc>
                      <a:txBody>
                        <a:bodyPr/>
                        <a:lstStyle/>
                        <a:p>
                          <a:r>
                            <a:rPr lang="el-GR" dirty="0"/>
                            <a:t>0.5518</a:t>
                          </a:r>
                        </a:p>
                      </a:txBody>
                      <a:tcPr/>
                    </a:tc>
                    <a:tc>
                      <a:txBody>
                        <a:bodyPr/>
                        <a:lstStyle/>
                        <a:p>
                          <a:r>
                            <a:rPr lang="el-GR" dirty="0"/>
                            <a:t>17</a:t>
                          </a:r>
                        </a:p>
                      </a:txBody>
                      <a:tcPr/>
                    </a:tc>
                    <a:tc>
                      <a:txBody>
                        <a:bodyPr/>
                        <a:lstStyle/>
                        <a:p>
                          <a:r>
                            <a:rPr lang="el-GR" dirty="0"/>
                            <a:t>0.1826</a:t>
                          </a:r>
                        </a:p>
                      </a:txBody>
                      <a:tcPr/>
                    </a:tc>
                    <a:tc>
                      <a:txBody>
                        <a:bodyPr/>
                        <a:lstStyle/>
                        <a:p>
                          <a:r>
                            <a:rPr lang="el-GR" dirty="0"/>
                            <a:t>0.6409</a:t>
                          </a:r>
                        </a:p>
                      </a:txBody>
                      <a:tcPr/>
                    </a:tc>
                    <a:extLst>
                      <a:ext uri="{0D108BD9-81ED-4DB2-BD59-A6C34878D82A}">
                        <a16:rowId xmlns:a16="http://schemas.microsoft.com/office/drawing/2014/main" val="2021570231"/>
                      </a:ext>
                    </a:extLst>
                  </a:tr>
                  <a:tr h="370840">
                    <a:tc>
                      <a:txBody>
                        <a:bodyPr/>
                        <a:lstStyle/>
                        <a:p>
                          <a:r>
                            <a:rPr lang="en-US" dirty="0"/>
                            <a:t>CNN</a:t>
                          </a:r>
                          <a:endParaRPr lang="el-GR" dirty="0"/>
                        </a:p>
                      </a:txBody>
                      <a:tcPr/>
                    </a:tc>
                    <a:tc>
                      <a:txBody>
                        <a:bodyPr/>
                        <a:lstStyle/>
                        <a:p>
                          <a:r>
                            <a:rPr lang="el-GR" dirty="0"/>
                            <a:t>0.10</a:t>
                          </a:r>
                        </a:p>
                      </a:txBody>
                      <a:tcPr/>
                    </a:tc>
                    <a:tc>
                      <a:txBody>
                        <a:bodyPr/>
                        <a:lstStyle/>
                        <a:p>
                          <a:r>
                            <a:rPr lang="el-GR" dirty="0"/>
                            <a:t>27.898</a:t>
                          </a:r>
                        </a:p>
                      </a:txBody>
                      <a:tcPr/>
                    </a:tc>
                    <a:tc>
                      <a:txBody>
                        <a:bodyPr/>
                        <a:lstStyle/>
                        <a:p>
                          <a:r>
                            <a:rPr lang="el-GR" dirty="0"/>
                            <a:t>0.1840</a:t>
                          </a:r>
                        </a:p>
                      </a:txBody>
                      <a:tcPr/>
                    </a:tc>
                    <a:tc>
                      <a:txBody>
                        <a:bodyPr/>
                        <a:lstStyle/>
                        <a:p>
                          <a:r>
                            <a:rPr lang="el-GR" dirty="0"/>
                            <a:t>0.2310</a:t>
                          </a:r>
                        </a:p>
                      </a:txBody>
                      <a:tcPr/>
                    </a:tc>
                    <a:extLst>
                      <a:ext uri="{0D108BD9-81ED-4DB2-BD59-A6C34878D82A}">
                        <a16:rowId xmlns:a16="http://schemas.microsoft.com/office/drawing/2014/main" val="986976969"/>
                      </a:ext>
                    </a:extLst>
                  </a:tr>
                  <a:tr h="370840">
                    <a:tc>
                      <a:txBody>
                        <a:bodyPr/>
                        <a:lstStyle/>
                        <a:p>
                          <a:r>
                            <a:rPr lang="en-US" dirty="0"/>
                            <a:t>Vanilla RNN</a:t>
                          </a:r>
                          <a:endParaRPr lang="el-GR" dirty="0"/>
                        </a:p>
                      </a:txBody>
                      <a:tcPr/>
                    </a:tc>
                    <a:tc>
                      <a:txBody>
                        <a:bodyPr/>
                        <a:lstStyle/>
                        <a:p>
                          <a:r>
                            <a:rPr lang="el-GR" dirty="0"/>
                            <a:t>0.5558</a:t>
                          </a:r>
                        </a:p>
                      </a:txBody>
                      <a:tcPr/>
                    </a:tc>
                    <a:tc>
                      <a:txBody>
                        <a:bodyPr/>
                        <a:lstStyle/>
                        <a:p>
                          <a:r>
                            <a:rPr lang="el-GR" dirty="0"/>
                            <a:t>19.900</a:t>
                          </a:r>
                        </a:p>
                      </a:txBody>
                      <a:tcPr/>
                    </a:tc>
                    <a:tc>
                      <a:txBody>
                        <a:bodyPr/>
                        <a:lstStyle/>
                        <a:p>
                          <a:r>
                            <a:rPr lang="el-GR" dirty="0"/>
                            <a:t>0.1218</a:t>
                          </a:r>
                        </a:p>
                      </a:txBody>
                      <a:tcPr/>
                    </a:tc>
                    <a:tc>
                      <a:txBody>
                        <a:bodyPr/>
                        <a:lstStyle/>
                        <a:p>
                          <a:r>
                            <a:rPr lang="el-GR" dirty="0"/>
                            <a:t>0.5558</a:t>
                          </a:r>
                        </a:p>
                      </a:txBody>
                      <a:tcPr/>
                    </a:tc>
                    <a:extLst>
                      <a:ext uri="{0D108BD9-81ED-4DB2-BD59-A6C34878D82A}">
                        <a16:rowId xmlns:a16="http://schemas.microsoft.com/office/drawing/2014/main" val="1124089082"/>
                      </a:ext>
                    </a:extLst>
                  </a:tr>
                  <a:tr h="370840">
                    <a:tc>
                      <a:txBody>
                        <a:bodyPr/>
                        <a:lstStyle/>
                        <a:p>
                          <a:r>
                            <a:rPr lang="en-US" dirty="0"/>
                            <a:t>LSTM</a:t>
                          </a:r>
                          <a:endParaRPr lang="el-GR" dirty="0"/>
                        </a:p>
                      </a:txBody>
                      <a:tcPr/>
                    </a:tc>
                    <a:tc>
                      <a:txBody>
                        <a:bodyPr/>
                        <a:lstStyle/>
                        <a:p>
                          <a:r>
                            <a:rPr lang="el-GR" dirty="0"/>
                            <a:t>0.5561</a:t>
                          </a:r>
                        </a:p>
                      </a:txBody>
                      <a:tcPr/>
                    </a:tc>
                    <a:tc>
                      <a:txBody>
                        <a:bodyPr/>
                        <a:lstStyle/>
                        <a:p>
                          <a:r>
                            <a:rPr lang="el-GR" dirty="0"/>
                            <a:t>18.1912</a:t>
                          </a:r>
                        </a:p>
                      </a:txBody>
                      <a:tcPr/>
                    </a:tc>
                    <a:tc>
                      <a:txBody>
                        <a:bodyPr/>
                        <a:lstStyle/>
                        <a:p>
                          <a:r>
                            <a:rPr lang="el-GR" dirty="0"/>
                            <a:t>0.1052</a:t>
                          </a:r>
                        </a:p>
                      </a:txBody>
                      <a:tcPr/>
                    </a:tc>
                    <a:tc>
                      <a:txBody>
                        <a:bodyPr/>
                        <a:lstStyle/>
                        <a:p>
                          <a:r>
                            <a:rPr lang="el-GR" dirty="0"/>
                            <a:t>0.5675</a:t>
                          </a:r>
                        </a:p>
                      </a:txBody>
                      <a:tcPr/>
                    </a:tc>
                    <a:extLst>
                      <a:ext uri="{0D108BD9-81ED-4DB2-BD59-A6C34878D82A}">
                        <a16:rowId xmlns:a16="http://schemas.microsoft.com/office/drawing/2014/main" val="2734575242"/>
                      </a:ext>
                    </a:extLst>
                  </a:tr>
                  <a:tr h="370840">
                    <a:tc>
                      <a:txBody>
                        <a:bodyPr/>
                        <a:lstStyle/>
                        <a:p>
                          <a:r>
                            <a:rPr lang="en-US" b="1" dirty="0"/>
                            <a:t>GRU</a:t>
                          </a:r>
                          <a:endParaRPr lang="el-GR" b="1" dirty="0"/>
                        </a:p>
                      </a:txBody>
                      <a:tcPr/>
                    </a:tc>
                    <a:tc>
                      <a:txBody>
                        <a:bodyPr/>
                        <a:lstStyle/>
                        <a:p>
                          <a:r>
                            <a:rPr lang="el-GR" b="1" dirty="0"/>
                            <a:t>0.6078</a:t>
                          </a:r>
                        </a:p>
                      </a:txBody>
                      <a:tcPr/>
                    </a:tc>
                    <a:tc>
                      <a:txBody>
                        <a:bodyPr/>
                        <a:lstStyle/>
                        <a:p>
                          <a:r>
                            <a:rPr lang="el-GR" b="1" dirty="0"/>
                            <a:t>17.236</a:t>
                          </a:r>
                        </a:p>
                      </a:txBody>
                      <a:tcPr/>
                    </a:tc>
                    <a:tc>
                      <a:txBody>
                        <a:bodyPr/>
                        <a:lstStyle/>
                        <a:p>
                          <a:r>
                            <a:rPr lang="el-GR" b="1" dirty="0"/>
                            <a:t>0.1041</a:t>
                          </a:r>
                        </a:p>
                      </a:txBody>
                      <a:tcPr/>
                    </a:tc>
                    <a:tc>
                      <a:txBody>
                        <a:bodyPr/>
                        <a:lstStyle/>
                        <a:p>
                          <a:r>
                            <a:rPr lang="el-GR" b="1" dirty="0"/>
                            <a:t>0.6576</a:t>
                          </a:r>
                        </a:p>
                      </a:txBody>
                      <a:tcPr/>
                    </a:tc>
                    <a:extLst>
                      <a:ext uri="{0D108BD9-81ED-4DB2-BD59-A6C34878D82A}">
                        <a16:rowId xmlns:a16="http://schemas.microsoft.com/office/drawing/2014/main" val="4207280816"/>
                      </a:ext>
                    </a:extLst>
                  </a:tr>
                  <a:tr h="370840">
                    <a:tc>
                      <a:txBody>
                        <a:bodyPr/>
                        <a:lstStyle/>
                        <a:p>
                          <a:r>
                            <a:rPr lang="en-US" dirty="0"/>
                            <a:t>CNN-LSTM</a:t>
                          </a:r>
                          <a:endParaRPr lang="el-GR" dirty="0"/>
                        </a:p>
                      </a:txBody>
                      <a:tcPr/>
                    </a:tc>
                    <a:tc>
                      <a:txBody>
                        <a:bodyPr/>
                        <a:lstStyle/>
                        <a:p>
                          <a:r>
                            <a:rPr lang="el-GR" dirty="0"/>
                            <a:t>0.0565</a:t>
                          </a:r>
                        </a:p>
                      </a:txBody>
                      <a:tcPr/>
                    </a:tc>
                    <a:tc>
                      <a:txBody>
                        <a:bodyPr/>
                        <a:lstStyle/>
                        <a:p>
                          <a:r>
                            <a:rPr lang="el-GR" dirty="0"/>
                            <a:t>23.2472</a:t>
                          </a:r>
                        </a:p>
                      </a:txBody>
                      <a:tcPr/>
                    </a:tc>
                    <a:tc>
                      <a:txBody>
                        <a:bodyPr/>
                        <a:lstStyle/>
                        <a:p>
                          <a:r>
                            <a:rPr lang="el-GR" dirty="0"/>
                            <a:t>0.1337</a:t>
                          </a:r>
                        </a:p>
                      </a:txBody>
                      <a:tcPr/>
                    </a:tc>
                    <a:tc>
                      <a:txBody>
                        <a:bodyPr/>
                        <a:lstStyle/>
                        <a:p>
                          <a:r>
                            <a:rPr lang="el-GR" dirty="0"/>
                            <a:t>0.1983</a:t>
                          </a:r>
                        </a:p>
                      </a:txBody>
                      <a:tcPr/>
                    </a:tc>
                    <a:extLst>
                      <a:ext uri="{0D108BD9-81ED-4DB2-BD59-A6C34878D82A}">
                        <a16:rowId xmlns:a16="http://schemas.microsoft.com/office/drawing/2014/main" val="3803653801"/>
                      </a:ext>
                    </a:extLst>
                  </a:tr>
                </a:tbl>
              </a:graphicData>
            </a:graphic>
          </p:graphicFrame>
        </mc:Choice>
        <mc:Fallback xmlns="">
          <p:graphicFrame>
            <p:nvGraphicFramePr>
              <p:cNvPr id="7" name="Πίνακας 7">
                <a:extLst>
                  <a:ext uri="{FF2B5EF4-FFF2-40B4-BE49-F238E27FC236}">
                    <a16:creationId xmlns:a16="http://schemas.microsoft.com/office/drawing/2014/main" id="{C8A94305-C93C-2E92-0B8C-8C779D28F6BC}"/>
                  </a:ext>
                </a:extLst>
              </p:cNvPr>
              <p:cNvGraphicFramePr>
                <a:graphicFrameLocks noGrp="1"/>
              </p:cNvGraphicFramePr>
              <p:nvPr>
                <p:ph idx="1"/>
                <p:extLst>
                  <p:ext uri="{D42A27DB-BD31-4B8C-83A1-F6EECF244321}">
                    <p14:modId xmlns:p14="http://schemas.microsoft.com/office/powerpoint/2010/main" val="2552930868"/>
                  </p:ext>
                </p:extLst>
              </p:nvPr>
            </p:nvGraphicFramePr>
            <p:xfrm>
              <a:off x="838200" y="1574800"/>
              <a:ext cx="10515600" cy="3708400"/>
            </p:xfrm>
            <a:graphic>
              <a:graphicData uri="http://schemas.openxmlformats.org/drawingml/2006/table">
                <a:tbl>
                  <a:tblPr firstRow="1" bandRow="1">
                    <a:tableStyleId>{616DA210-FB5B-4158-B5E0-FEB733F419BA}</a:tableStyleId>
                  </a:tblPr>
                  <a:tblGrid>
                    <a:gridCol w="2103120">
                      <a:extLst>
                        <a:ext uri="{9D8B030D-6E8A-4147-A177-3AD203B41FA5}">
                          <a16:colId xmlns:a16="http://schemas.microsoft.com/office/drawing/2014/main" val="2597407152"/>
                        </a:ext>
                      </a:extLst>
                    </a:gridCol>
                    <a:gridCol w="2103120">
                      <a:extLst>
                        <a:ext uri="{9D8B030D-6E8A-4147-A177-3AD203B41FA5}">
                          <a16:colId xmlns:a16="http://schemas.microsoft.com/office/drawing/2014/main" val="684228171"/>
                        </a:ext>
                      </a:extLst>
                    </a:gridCol>
                    <a:gridCol w="2103120">
                      <a:extLst>
                        <a:ext uri="{9D8B030D-6E8A-4147-A177-3AD203B41FA5}">
                          <a16:colId xmlns:a16="http://schemas.microsoft.com/office/drawing/2014/main" val="1391859421"/>
                        </a:ext>
                      </a:extLst>
                    </a:gridCol>
                    <a:gridCol w="2103120">
                      <a:extLst>
                        <a:ext uri="{9D8B030D-6E8A-4147-A177-3AD203B41FA5}">
                          <a16:colId xmlns:a16="http://schemas.microsoft.com/office/drawing/2014/main" val="1593327537"/>
                        </a:ext>
                      </a:extLst>
                    </a:gridCol>
                    <a:gridCol w="2103120">
                      <a:extLst>
                        <a:ext uri="{9D8B030D-6E8A-4147-A177-3AD203B41FA5}">
                          <a16:colId xmlns:a16="http://schemas.microsoft.com/office/drawing/2014/main" val="3387116121"/>
                        </a:ext>
                      </a:extLst>
                    </a:gridCol>
                  </a:tblGrid>
                  <a:tr h="370840">
                    <a:tc>
                      <a:txBody>
                        <a:bodyPr/>
                        <a:lstStyle/>
                        <a:p>
                          <a:r>
                            <a:rPr lang="en-US" b="0" dirty="0"/>
                            <a:t>Model</a:t>
                          </a:r>
                          <a:endParaRPr lang="el-GR" b="0" dirty="0"/>
                        </a:p>
                      </a:txBody>
                      <a:tcPr/>
                    </a:tc>
                    <a:tc>
                      <a:txBody>
                        <a:bodyPr/>
                        <a:lstStyle/>
                        <a:p>
                          <a:endParaRPr lang="el-GR"/>
                        </a:p>
                      </a:txBody>
                      <a:tcPr>
                        <a:blipFill>
                          <a:blip r:embed="rId2"/>
                          <a:stretch>
                            <a:fillRect l="-100290" t="-8197" r="-301159" b="-922951"/>
                          </a:stretch>
                        </a:blipFill>
                      </a:tcPr>
                    </a:tc>
                    <a:tc>
                      <a:txBody>
                        <a:bodyPr/>
                        <a:lstStyle/>
                        <a:p>
                          <a:r>
                            <a:rPr lang="en-US" b="0" dirty="0"/>
                            <a:t>MAE</a:t>
                          </a:r>
                          <a:endParaRPr lang="el-GR" b="0" dirty="0"/>
                        </a:p>
                      </a:txBody>
                      <a:tcPr/>
                    </a:tc>
                    <a:tc>
                      <a:txBody>
                        <a:bodyPr/>
                        <a:lstStyle/>
                        <a:p>
                          <a:r>
                            <a:rPr lang="en-US" b="0" dirty="0"/>
                            <a:t>MAPE</a:t>
                          </a:r>
                          <a:endParaRPr lang="el-GR" b="0" dirty="0"/>
                        </a:p>
                      </a:txBody>
                      <a:tcPr/>
                    </a:tc>
                    <a:tc>
                      <a:txBody>
                        <a:bodyPr/>
                        <a:lstStyle/>
                        <a:p>
                          <a:r>
                            <a:rPr lang="en-US" b="0" dirty="0"/>
                            <a:t>EVS</a:t>
                          </a:r>
                          <a:endParaRPr lang="el-GR" b="0" dirty="0"/>
                        </a:p>
                      </a:txBody>
                      <a:tcPr/>
                    </a:tc>
                    <a:extLst>
                      <a:ext uri="{0D108BD9-81ED-4DB2-BD59-A6C34878D82A}">
                        <a16:rowId xmlns:a16="http://schemas.microsoft.com/office/drawing/2014/main" val="3522077347"/>
                      </a:ext>
                    </a:extLst>
                  </a:tr>
                  <a:tr h="370840">
                    <a:tc>
                      <a:txBody>
                        <a:bodyPr/>
                        <a:lstStyle/>
                        <a:p>
                          <a:r>
                            <a:rPr lang="en-US" dirty="0"/>
                            <a:t>SVR</a:t>
                          </a:r>
                          <a:endParaRPr lang="el-GR" dirty="0"/>
                        </a:p>
                      </a:txBody>
                      <a:tcPr/>
                    </a:tc>
                    <a:tc>
                      <a:txBody>
                        <a:bodyPr/>
                        <a:lstStyle/>
                        <a:p>
                          <a:r>
                            <a:rPr lang="en-US" dirty="0"/>
                            <a:t>0.4230</a:t>
                          </a:r>
                          <a:endParaRPr lang="el-GR" dirty="0"/>
                        </a:p>
                      </a:txBody>
                      <a:tcPr/>
                    </a:tc>
                    <a:tc>
                      <a:txBody>
                        <a:bodyPr/>
                        <a:lstStyle/>
                        <a:p>
                          <a:r>
                            <a:rPr lang="el-GR" dirty="0"/>
                            <a:t>19.9947</a:t>
                          </a:r>
                        </a:p>
                      </a:txBody>
                      <a:tcPr/>
                    </a:tc>
                    <a:tc>
                      <a:txBody>
                        <a:bodyPr/>
                        <a:lstStyle/>
                        <a:p>
                          <a:r>
                            <a:rPr lang="el-GR" dirty="0"/>
                            <a:t>0.1447</a:t>
                          </a:r>
                        </a:p>
                      </a:txBody>
                      <a:tcPr/>
                    </a:tc>
                    <a:tc>
                      <a:txBody>
                        <a:bodyPr/>
                        <a:lstStyle/>
                        <a:p>
                          <a:r>
                            <a:rPr lang="el-GR" dirty="0"/>
                            <a:t>0.4830</a:t>
                          </a:r>
                        </a:p>
                      </a:txBody>
                      <a:tcPr/>
                    </a:tc>
                    <a:extLst>
                      <a:ext uri="{0D108BD9-81ED-4DB2-BD59-A6C34878D82A}">
                        <a16:rowId xmlns:a16="http://schemas.microsoft.com/office/drawing/2014/main" val="1484402889"/>
                      </a:ext>
                    </a:extLst>
                  </a:tr>
                  <a:tr h="370840">
                    <a:tc>
                      <a:txBody>
                        <a:bodyPr/>
                        <a:lstStyle/>
                        <a:p>
                          <a:r>
                            <a:rPr lang="en-US" dirty="0"/>
                            <a:t>Random Forests</a:t>
                          </a:r>
                          <a:endParaRPr lang="el-GR" dirty="0"/>
                        </a:p>
                      </a:txBody>
                      <a:tcPr/>
                    </a:tc>
                    <a:tc>
                      <a:txBody>
                        <a:bodyPr/>
                        <a:lstStyle/>
                        <a:p>
                          <a:r>
                            <a:rPr lang="en-US" dirty="0"/>
                            <a:t>0.3431</a:t>
                          </a:r>
                          <a:endParaRPr lang="el-GR" dirty="0"/>
                        </a:p>
                      </a:txBody>
                      <a:tcPr/>
                    </a:tc>
                    <a:tc>
                      <a:txBody>
                        <a:bodyPr/>
                        <a:lstStyle/>
                        <a:p>
                          <a:r>
                            <a:rPr lang="el-GR" dirty="0"/>
                            <a:t>46.1552</a:t>
                          </a:r>
                        </a:p>
                      </a:txBody>
                      <a:tcPr/>
                    </a:tc>
                    <a:tc>
                      <a:txBody>
                        <a:bodyPr/>
                        <a:lstStyle/>
                        <a:p>
                          <a:r>
                            <a:rPr lang="el-GR" dirty="0"/>
                            <a:t>0.1640</a:t>
                          </a:r>
                        </a:p>
                      </a:txBody>
                      <a:tcPr/>
                    </a:tc>
                    <a:tc>
                      <a:txBody>
                        <a:bodyPr/>
                        <a:lstStyle/>
                        <a:p>
                          <a:r>
                            <a:rPr lang="el-GR" dirty="0"/>
                            <a:t>0.6092</a:t>
                          </a:r>
                        </a:p>
                      </a:txBody>
                      <a:tcPr/>
                    </a:tc>
                    <a:extLst>
                      <a:ext uri="{0D108BD9-81ED-4DB2-BD59-A6C34878D82A}">
                        <a16:rowId xmlns:a16="http://schemas.microsoft.com/office/drawing/2014/main" val="192988607"/>
                      </a:ext>
                    </a:extLst>
                  </a:tr>
                  <a:tr h="370840">
                    <a:tc>
                      <a:txBody>
                        <a:bodyPr/>
                        <a:lstStyle/>
                        <a:p>
                          <a:r>
                            <a:rPr lang="en-US" b="0" dirty="0" err="1"/>
                            <a:t>XGBoost</a:t>
                          </a:r>
                          <a:endParaRPr lang="el-GR" b="0" dirty="0"/>
                        </a:p>
                      </a:txBody>
                      <a:tcPr/>
                    </a:tc>
                    <a:tc>
                      <a:txBody>
                        <a:bodyPr/>
                        <a:lstStyle/>
                        <a:p>
                          <a:r>
                            <a:rPr lang="en-US" b="0" dirty="0"/>
                            <a:t>0.3072</a:t>
                          </a:r>
                          <a:endParaRPr lang="el-GR" b="0" dirty="0"/>
                        </a:p>
                      </a:txBody>
                      <a:tcPr/>
                    </a:tc>
                    <a:tc>
                      <a:txBody>
                        <a:bodyPr/>
                        <a:lstStyle/>
                        <a:p>
                          <a:r>
                            <a:rPr lang="el-GR" b="0" dirty="0"/>
                            <a:t>45.811</a:t>
                          </a:r>
                        </a:p>
                      </a:txBody>
                      <a:tcPr/>
                    </a:tc>
                    <a:tc>
                      <a:txBody>
                        <a:bodyPr/>
                        <a:lstStyle/>
                        <a:p>
                          <a:r>
                            <a:rPr lang="el-GR" dirty="0"/>
                            <a:t>0.1584</a:t>
                          </a:r>
                        </a:p>
                      </a:txBody>
                      <a:tcPr/>
                    </a:tc>
                    <a:tc>
                      <a:txBody>
                        <a:bodyPr/>
                        <a:lstStyle/>
                        <a:p>
                          <a:r>
                            <a:rPr lang="el-GR" dirty="0"/>
                            <a:t>0.5673</a:t>
                          </a:r>
                        </a:p>
                      </a:txBody>
                      <a:tcPr/>
                    </a:tc>
                    <a:extLst>
                      <a:ext uri="{0D108BD9-81ED-4DB2-BD59-A6C34878D82A}">
                        <a16:rowId xmlns:a16="http://schemas.microsoft.com/office/drawing/2014/main" val="2253604417"/>
                      </a:ext>
                    </a:extLst>
                  </a:tr>
                  <a:tr h="370840">
                    <a:tc>
                      <a:txBody>
                        <a:bodyPr/>
                        <a:lstStyle/>
                        <a:p>
                          <a:r>
                            <a:rPr lang="en-US" dirty="0"/>
                            <a:t>MLP</a:t>
                          </a:r>
                          <a:endParaRPr lang="el-GR" dirty="0"/>
                        </a:p>
                      </a:txBody>
                      <a:tcPr/>
                    </a:tc>
                    <a:tc>
                      <a:txBody>
                        <a:bodyPr/>
                        <a:lstStyle/>
                        <a:p>
                          <a:r>
                            <a:rPr lang="el-GR" dirty="0"/>
                            <a:t>0.5518</a:t>
                          </a:r>
                        </a:p>
                      </a:txBody>
                      <a:tcPr/>
                    </a:tc>
                    <a:tc>
                      <a:txBody>
                        <a:bodyPr/>
                        <a:lstStyle/>
                        <a:p>
                          <a:r>
                            <a:rPr lang="el-GR" dirty="0"/>
                            <a:t>17</a:t>
                          </a:r>
                        </a:p>
                      </a:txBody>
                      <a:tcPr/>
                    </a:tc>
                    <a:tc>
                      <a:txBody>
                        <a:bodyPr/>
                        <a:lstStyle/>
                        <a:p>
                          <a:r>
                            <a:rPr lang="el-GR" dirty="0"/>
                            <a:t>0.1826</a:t>
                          </a:r>
                        </a:p>
                      </a:txBody>
                      <a:tcPr/>
                    </a:tc>
                    <a:tc>
                      <a:txBody>
                        <a:bodyPr/>
                        <a:lstStyle/>
                        <a:p>
                          <a:r>
                            <a:rPr lang="el-GR" dirty="0"/>
                            <a:t>0.6409</a:t>
                          </a:r>
                        </a:p>
                      </a:txBody>
                      <a:tcPr/>
                    </a:tc>
                    <a:extLst>
                      <a:ext uri="{0D108BD9-81ED-4DB2-BD59-A6C34878D82A}">
                        <a16:rowId xmlns:a16="http://schemas.microsoft.com/office/drawing/2014/main" val="2021570231"/>
                      </a:ext>
                    </a:extLst>
                  </a:tr>
                  <a:tr h="370840">
                    <a:tc>
                      <a:txBody>
                        <a:bodyPr/>
                        <a:lstStyle/>
                        <a:p>
                          <a:r>
                            <a:rPr lang="en-US" dirty="0"/>
                            <a:t>CNN</a:t>
                          </a:r>
                          <a:endParaRPr lang="el-GR" dirty="0"/>
                        </a:p>
                      </a:txBody>
                      <a:tcPr/>
                    </a:tc>
                    <a:tc>
                      <a:txBody>
                        <a:bodyPr/>
                        <a:lstStyle/>
                        <a:p>
                          <a:r>
                            <a:rPr lang="el-GR" dirty="0"/>
                            <a:t>0.10</a:t>
                          </a:r>
                        </a:p>
                      </a:txBody>
                      <a:tcPr/>
                    </a:tc>
                    <a:tc>
                      <a:txBody>
                        <a:bodyPr/>
                        <a:lstStyle/>
                        <a:p>
                          <a:r>
                            <a:rPr lang="el-GR" dirty="0"/>
                            <a:t>27.898</a:t>
                          </a:r>
                        </a:p>
                      </a:txBody>
                      <a:tcPr/>
                    </a:tc>
                    <a:tc>
                      <a:txBody>
                        <a:bodyPr/>
                        <a:lstStyle/>
                        <a:p>
                          <a:r>
                            <a:rPr lang="el-GR" dirty="0"/>
                            <a:t>0.1840</a:t>
                          </a:r>
                        </a:p>
                      </a:txBody>
                      <a:tcPr/>
                    </a:tc>
                    <a:tc>
                      <a:txBody>
                        <a:bodyPr/>
                        <a:lstStyle/>
                        <a:p>
                          <a:r>
                            <a:rPr lang="el-GR" dirty="0"/>
                            <a:t>0.2310</a:t>
                          </a:r>
                        </a:p>
                      </a:txBody>
                      <a:tcPr/>
                    </a:tc>
                    <a:extLst>
                      <a:ext uri="{0D108BD9-81ED-4DB2-BD59-A6C34878D82A}">
                        <a16:rowId xmlns:a16="http://schemas.microsoft.com/office/drawing/2014/main" val="986976969"/>
                      </a:ext>
                    </a:extLst>
                  </a:tr>
                  <a:tr h="370840">
                    <a:tc>
                      <a:txBody>
                        <a:bodyPr/>
                        <a:lstStyle/>
                        <a:p>
                          <a:r>
                            <a:rPr lang="en-US" dirty="0"/>
                            <a:t>Vanilla RNN</a:t>
                          </a:r>
                          <a:endParaRPr lang="el-GR" dirty="0"/>
                        </a:p>
                      </a:txBody>
                      <a:tcPr/>
                    </a:tc>
                    <a:tc>
                      <a:txBody>
                        <a:bodyPr/>
                        <a:lstStyle/>
                        <a:p>
                          <a:r>
                            <a:rPr lang="el-GR" dirty="0"/>
                            <a:t>0.5558</a:t>
                          </a:r>
                        </a:p>
                      </a:txBody>
                      <a:tcPr/>
                    </a:tc>
                    <a:tc>
                      <a:txBody>
                        <a:bodyPr/>
                        <a:lstStyle/>
                        <a:p>
                          <a:r>
                            <a:rPr lang="el-GR" dirty="0"/>
                            <a:t>19.900</a:t>
                          </a:r>
                        </a:p>
                      </a:txBody>
                      <a:tcPr/>
                    </a:tc>
                    <a:tc>
                      <a:txBody>
                        <a:bodyPr/>
                        <a:lstStyle/>
                        <a:p>
                          <a:r>
                            <a:rPr lang="el-GR" dirty="0"/>
                            <a:t>0.1218</a:t>
                          </a:r>
                        </a:p>
                      </a:txBody>
                      <a:tcPr/>
                    </a:tc>
                    <a:tc>
                      <a:txBody>
                        <a:bodyPr/>
                        <a:lstStyle/>
                        <a:p>
                          <a:r>
                            <a:rPr lang="el-GR" dirty="0"/>
                            <a:t>0.5558</a:t>
                          </a:r>
                        </a:p>
                      </a:txBody>
                      <a:tcPr/>
                    </a:tc>
                    <a:extLst>
                      <a:ext uri="{0D108BD9-81ED-4DB2-BD59-A6C34878D82A}">
                        <a16:rowId xmlns:a16="http://schemas.microsoft.com/office/drawing/2014/main" val="1124089082"/>
                      </a:ext>
                    </a:extLst>
                  </a:tr>
                  <a:tr h="370840">
                    <a:tc>
                      <a:txBody>
                        <a:bodyPr/>
                        <a:lstStyle/>
                        <a:p>
                          <a:r>
                            <a:rPr lang="en-US" dirty="0"/>
                            <a:t>LSTM</a:t>
                          </a:r>
                          <a:endParaRPr lang="el-GR" dirty="0"/>
                        </a:p>
                      </a:txBody>
                      <a:tcPr/>
                    </a:tc>
                    <a:tc>
                      <a:txBody>
                        <a:bodyPr/>
                        <a:lstStyle/>
                        <a:p>
                          <a:r>
                            <a:rPr lang="el-GR" dirty="0"/>
                            <a:t>0.5561</a:t>
                          </a:r>
                        </a:p>
                      </a:txBody>
                      <a:tcPr/>
                    </a:tc>
                    <a:tc>
                      <a:txBody>
                        <a:bodyPr/>
                        <a:lstStyle/>
                        <a:p>
                          <a:r>
                            <a:rPr lang="el-GR" dirty="0"/>
                            <a:t>18.1912</a:t>
                          </a:r>
                        </a:p>
                      </a:txBody>
                      <a:tcPr/>
                    </a:tc>
                    <a:tc>
                      <a:txBody>
                        <a:bodyPr/>
                        <a:lstStyle/>
                        <a:p>
                          <a:r>
                            <a:rPr lang="el-GR" dirty="0"/>
                            <a:t>0.1052</a:t>
                          </a:r>
                        </a:p>
                      </a:txBody>
                      <a:tcPr/>
                    </a:tc>
                    <a:tc>
                      <a:txBody>
                        <a:bodyPr/>
                        <a:lstStyle/>
                        <a:p>
                          <a:r>
                            <a:rPr lang="el-GR" dirty="0"/>
                            <a:t>0.5675</a:t>
                          </a:r>
                        </a:p>
                      </a:txBody>
                      <a:tcPr/>
                    </a:tc>
                    <a:extLst>
                      <a:ext uri="{0D108BD9-81ED-4DB2-BD59-A6C34878D82A}">
                        <a16:rowId xmlns:a16="http://schemas.microsoft.com/office/drawing/2014/main" val="2734575242"/>
                      </a:ext>
                    </a:extLst>
                  </a:tr>
                  <a:tr h="370840">
                    <a:tc>
                      <a:txBody>
                        <a:bodyPr/>
                        <a:lstStyle/>
                        <a:p>
                          <a:r>
                            <a:rPr lang="en-US" b="1" dirty="0"/>
                            <a:t>GRU</a:t>
                          </a:r>
                          <a:endParaRPr lang="el-GR" b="1" dirty="0"/>
                        </a:p>
                      </a:txBody>
                      <a:tcPr/>
                    </a:tc>
                    <a:tc>
                      <a:txBody>
                        <a:bodyPr/>
                        <a:lstStyle/>
                        <a:p>
                          <a:r>
                            <a:rPr lang="el-GR" b="1" dirty="0"/>
                            <a:t>0.6078</a:t>
                          </a:r>
                        </a:p>
                      </a:txBody>
                      <a:tcPr/>
                    </a:tc>
                    <a:tc>
                      <a:txBody>
                        <a:bodyPr/>
                        <a:lstStyle/>
                        <a:p>
                          <a:r>
                            <a:rPr lang="el-GR" b="1" dirty="0"/>
                            <a:t>17.236</a:t>
                          </a:r>
                        </a:p>
                      </a:txBody>
                      <a:tcPr/>
                    </a:tc>
                    <a:tc>
                      <a:txBody>
                        <a:bodyPr/>
                        <a:lstStyle/>
                        <a:p>
                          <a:r>
                            <a:rPr lang="el-GR" b="1" dirty="0"/>
                            <a:t>0.1041</a:t>
                          </a:r>
                        </a:p>
                      </a:txBody>
                      <a:tcPr/>
                    </a:tc>
                    <a:tc>
                      <a:txBody>
                        <a:bodyPr/>
                        <a:lstStyle/>
                        <a:p>
                          <a:r>
                            <a:rPr lang="el-GR" b="1" dirty="0"/>
                            <a:t>0.6576</a:t>
                          </a:r>
                        </a:p>
                      </a:txBody>
                      <a:tcPr/>
                    </a:tc>
                    <a:extLst>
                      <a:ext uri="{0D108BD9-81ED-4DB2-BD59-A6C34878D82A}">
                        <a16:rowId xmlns:a16="http://schemas.microsoft.com/office/drawing/2014/main" val="4207280816"/>
                      </a:ext>
                    </a:extLst>
                  </a:tr>
                  <a:tr h="370840">
                    <a:tc>
                      <a:txBody>
                        <a:bodyPr/>
                        <a:lstStyle/>
                        <a:p>
                          <a:r>
                            <a:rPr lang="en-US" dirty="0"/>
                            <a:t>CNN-LSTM</a:t>
                          </a:r>
                          <a:endParaRPr lang="el-GR" dirty="0"/>
                        </a:p>
                      </a:txBody>
                      <a:tcPr/>
                    </a:tc>
                    <a:tc>
                      <a:txBody>
                        <a:bodyPr/>
                        <a:lstStyle/>
                        <a:p>
                          <a:r>
                            <a:rPr lang="el-GR" dirty="0"/>
                            <a:t>0.0565</a:t>
                          </a:r>
                        </a:p>
                      </a:txBody>
                      <a:tcPr/>
                    </a:tc>
                    <a:tc>
                      <a:txBody>
                        <a:bodyPr/>
                        <a:lstStyle/>
                        <a:p>
                          <a:r>
                            <a:rPr lang="el-GR" dirty="0"/>
                            <a:t>23.2472</a:t>
                          </a:r>
                        </a:p>
                      </a:txBody>
                      <a:tcPr/>
                    </a:tc>
                    <a:tc>
                      <a:txBody>
                        <a:bodyPr/>
                        <a:lstStyle/>
                        <a:p>
                          <a:r>
                            <a:rPr lang="el-GR" dirty="0"/>
                            <a:t>0.1337</a:t>
                          </a:r>
                        </a:p>
                      </a:txBody>
                      <a:tcPr/>
                    </a:tc>
                    <a:tc>
                      <a:txBody>
                        <a:bodyPr/>
                        <a:lstStyle/>
                        <a:p>
                          <a:r>
                            <a:rPr lang="el-GR" dirty="0"/>
                            <a:t>0.1983</a:t>
                          </a:r>
                        </a:p>
                      </a:txBody>
                      <a:tcPr/>
                    </a:tc>
                    <a:extLst>
                      <a:ext uri="{0D108BD9-81ED-4DB2-BD59-A6C34878D82A}">
                        <a16:rowId xmlns:a16="http://schemas.microsoft.com/office/drawing/2014/main" val="3803653801"/>
                      </a:ext>
                    </a:extLst>
                  </a:tr>
                </a:tbl>
              </a:graphicData>
            </a:graphic>
          </p:graphicFrame>
        </mc:Fallback>
      </mc:AlternateContent>
      <p:sp>
        <p:nvSpPr>
          <p:cNvPr id="8" name="TextBox 7">
            <a:extLst>
              <a:ext uri="{FF2B5EF4-FFF2-40B4-BE49-F238E27FC236}">
                <a16:creationId xmlns:a16="http://schemas.microsoft.com/office/drawing/2014/main" id="{EAF34349-0059-A0AC-DA30-64F32A05E208}"/>
              </a:ext>
            </a:extLst>
          </p:cNvPr>
          <p:cNvSpPr txBox="1"/>
          <p:nvPr/>
        </p:nvSpPr>
        <p:spPr>
          <a:xfrm>
            <a:off x="838200" y="5540928"/>
            <a:ext cx="10515600" cy="1323439"/>
          </a:xfrm>
          <a:prstGeom prst="rect">
            <a:avLst/>
          </a:prstGeom>
          <a:noFill/>
        </p:spPr>
        <p:txBody>
          <a:bodyPr wrap="square" rtlCol="0">
            <a:spAutoFit/>
          </a:bodyPr>
          <a:lstStyle/>
          <a:p>
            <a:pPr algn="just"/>
            <a:r>
              <a:rPr lang="el-GR" sz="2000" dirty="0">
                <a:latin typeface="Georgia" panose="02040502050405020303" pitchFamily="18" charset="0"/>
              </a:rPr>
              <a:t>Καλύτερα αποτελέσματα έδωσε το μοντέλο του GRU με τα μοντέλα των LSTM και </a:t>
            </a:r>
            <a:r>
              <a:rPr lang="el-GR" sz="2000" dirty="0" err="1">
                <a:latin typeface="Georgia" panose="02040502050405020303" pitchFamily="18" charset="0"/>
              </a:rPr>
              <a:t>Vannila</a:t>
            </a:r>
            <a:r>
              <a:rPr lang="el-GR" sz="2000" dirty="0">
                <a:latin typeface="Georgia" panose="02040502050405020303" pitchFamily="18" charset="0"/>
              </a:rPr>
              <a:t> RNN να ακολουθούν, γεγονός που χαρακτηρίζεται κάπως αναμενόμενο καθώς τα μοντέλα αυτά είναι πιο κατάλληλα για την πραγματοποίηση </a:t>
            </a:r>
            <a:r>
              <a:rPr lang="el-GR" sz="2000" dirty="0" err="1">
                <a:latin typeface="Georgia" panose="02040502050405020303" pitchFamily="18" charset="0"/>
              </a:rPr>
              <a:t>forecasting</a:t>
            </a:r>
            <a:r>
              <a:rPr lang="el-GR" sz="2000" dirty="0">
                <a:latin typeface="Georgia" panose="02040502050405020303" pitchFamily="18" charset="0"/>
              </a:rPr>
              <a:t> σε προβλήματα </a:t>
            </a:r>
            <a:r>
              <a:rPr lang="el-GR" sz="2000" dirty="0" err="1">
                <a:latin typeface="Georgia" panose="02040502050405020303" pitchFamily="18" charset="0"/>
              </a:rPr>
              <a:t>χρονοσειρών</a:t>
            </a:r>
            <a:r>
              <a:rPr lang="en-US" sz="2000" dirty="0">
                <a:latin typeface="Georgia" panose="02040502050405020303" pitchFamily="18" charset="0"/>
              </a:rPr>
              <a:t>.</a:t>
            </a:r>
            <a:endParaRPr lang="el-GR" sz="2000" dirty="0">
              <a:latin typeface="Georgia" panose="02040502050405020303" pitchFamily="18" charset="0"/>
            </a:endParaRPr>
          </a:p>
        </p:txBody>
      </p:sp>
      <p:sp>
        <p:nvSpPr>
          <p:cNvPr id="3" name="Τίτλος 1">
            <a:extLst>
              <a:ext uri="{FF2B5EF4-FFF2-40B4-BE49-F238E27FC236}">
                <a16:creationId xmlns:a16="http://schemas.microsoft.com/office/drawing/2014/main" id="{0089C870-A4E0-F2F2-6B4F-6510B5325CB4}"/>
              </a:ext>
            </a:extLst>
          </p:cNvPr>
          <p:cNvSpPr>
            <a:spLocks noGrp="1"/>
          </p:cNvSpPr>
          <p:nvPr>
            <p:ph type="title"/>
          </p:nvPr>
        </p:nvSpPr>
        <p:spPr>
          <a:xfrm>
            <a:off x="838200" y="365125"/>
            <a:ext cx="10515600" cy="951947"/>
          </a:xfrm>
        </p:spPr>
        <p:txBody>
          <a:bodyPr>
            <a:noAutofit/>
          </a:bodyPr>
          <a:lstStyle/>
          <a:p>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Τιμές μετρικών των μοντέλων στην πρόβλεψη των</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rPr>
              <a:t> </a:t>
            </a:r>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δεικτών του </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rPr>
              <a:t>dataset </a:t>
            </a:r>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της </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rPr>
              <a:t>Apple</a:t>
            </a:r>
            <a:endParaRPr lang="el-GR" sz="3600" dirty="0">
              <a:latin typeface="Georgia" panose="02040502050405020303" pitchFamily="18" charset="0"/>
            </a:endParaRPr>
          </a:p>
        </p:txBody>
      </p:sp>
    </p:spTree>
    <p:extLst>
      <p:ext uri="{BB962C8B-B14F-4D97-AF65-F5344CB8AC3E}">
        <p14:creationId xmlns:p14="http://schemas.microsoft.com/office/powerpoint/2010/main" val="3430134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9083214-211A-ECAA-1158-987641AF8FEA}"/>
              </a:ext>
            </a:extLst>
          </p:cNvPr>
          <p:cNvSpPr>
            <a:spLocks noGrp="1"/>
          </p:cNvSpPr>
          <p:nvPr>
            <p:ph type="title"/>
          </p:nvPr>
        </p:nvSpPr>
        <p:spPr>
          <a:xfrm>
            <a:off x="838200" y="365125"/>
            <a:ext cx="10515600" cy="951947"/>
          </a:xfrm>
        </p:spPr>
        <p:txBody>
          <a:bodyPr>
            <a:noAutofit/>
          </a:bodyPr>
          <a:lstStyle/>
          <a:p>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Τιμές μετρικών των μοντέλων στην πρόβλεψη των</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rPr>
              <a:t> </a:t>
            </a:r>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δεικτών του </a:t>
            </a:r>
            <a:r>
              <a:rPr kumimoji="0" lang="en-US" sz="3600" b="0" i="0" u="none" strike="noStrike" kern="1200" cap="none" spc="0" normalizeH="0" baseline="0" noProof="0" dirty="0">
                <a:ln>
                  <a:noFill/>
                </a:ln>
                <a:solidFill>
                  <a:prstClr val="black"/>
                </a:solidFill>
                <a:effectLst/>
                <a:uLnTx/>
                <a:uFillTx/>
                <a:latin typeface="Georgia" panose="02040502050405020303" pitchFamily="18" charset="0"/>
              </a:rPr>
              <a:t>dataset </a:t>
            </a:r>
            <a:r>
              <a:rPr kumimoji="0" lang="el-GR" sz="3600" b="0" i="0" u="none" strike="noStrike" kern="1200" cap="none" spc="0" normalizeH="0" baseline="0" noProof="0" dirty="0">
                <a:ln>
                  <a:noFill/>
                </a:ln>
                <a:solidFill>
                  <a:prstClr val="black"/>
                </a:solidFill>
                <a:effectLst/>
                <a:uLnTx/>
                <a:uFillTx/>
                <a:latin typeface="Georgia" panose="02040502050405020303" pitchFamily="18" charset="0"/>
              </a:rPr>
              <a:t>της </a:t>
            </a:r>
            <a:r>
              <a:rPr lang="en-US" sz="3600" dirty="0">
                <a:solidFill>
                  <a:prstClr val="black"/>
                </a:solidFill>
                <a:latin typeface="Georgia" panose="02040502050405020303" pitchFamily="18" charset="0"/>
              </a:rPr>
              <a:t>Google</a:t>
            </a:r>
            <a:endParaRPr lang="el-GR" sz="3600" dirty="0">
              <a:latin typeface="Georgia" panose="02040502050405020303" pitchFamily="18" charset="0"/>
            </a:endParaRPr>
          </a:p>
        </p:txBody>
      </p:sp>
      <p:sp>
        <p:nvSpPr>
          <p:cNvPr id="3" name="Θέση περιεχομένου 2">
            <a:extLst>
              <a:ext uri="{FF2B5EF4-FFF2-40B4-BE49-F238E27FC236}">
                <a16:creationId xmlns:a16="http://schemas.microsoft.com/office/drawing/2014/main" id="{2A4295B7-C879-4840-EEBE-5930DEA1AB88}"/>
              </a:ext>
            </a:extLst>
          </p:cNvPr>
          <p:cNvSpPr>
            <a:spLocks noGrp="1"/>
          </p:cNvSpPr>
          <p:nvPr>
            <p:ph idx="1"/>
          </p:nvPr>
        </p:nvSpPr>
        <p:spPr>
          <a:xfrm>
            <a:off x="838200" y="5710034"/>
            <a:ext cx="10515600" cy="782841"/>
          </a:xfrm>
        </p:spPr>
        <p:txBody>
          <a:bodyPr>
            <a:normAutofit fontScale="70000" lnSpcReduction="20000"/>
          </a:bodyPr>
          <a:lstStyle/>
          <a:p>
            <a:pPr marL="0" indent="0" algn="just">
              <a:buNone/>
            </a:pPr>
            <a:r>
              <a:rPr lang="el-GR" dirty="0">
                <a:latin typeface="Georgia" panose="02040502050405020303" pitchFamily="18" charset="0"/>
              </a:rPr>
              <a:t>Καλύτερα αποτελέσματα έδωσε το </a:t>
            </a:r>
            <a:r>
              <a:rPr lang="el-GR" dirty="0" err="1">
                <a:latin typeface="Georgia" panose="02040502050405020303" pitchFamily="18" charset="0"/>
              </a:rPr>
              <a:t>XGBoost</a:t>
            </a:r>
            <a:r>
              <a:rPr lang="el-GR" dirty="0">
                <a:latin typeface="Georgia" panose="02040502050405020303" pitchFamily="18" charset="0"/>
              </a:rPr>
              <a:t> μοντέλο ακολουθούμενο από τα μοντέλα SVR και LSTM και για αυτό το λόγο το μοντέλο αυτό προτιμάται για την πραγματοποίηση προβλέψεων στις κατηγορίες της </a:t>
            </a:r>
            <a:r>
              <a:rPr lang="el-GR" dirty="0" err="1">
                <a:latin typeface="Georgia" panose="02040502050405020303" pitchFamily="18" charset="0"/>
              </a:rPr>
              <a:t>Google</a:t>
            </a:r>
            <a:r>
              <a:rPr lang="el-GR" dirty="0">
                <a:latin typeface="Georgia" panose="02040502050405020303" pitchFamily="18" charset="0"/>
              </a:rPr>
              <a:t>.</a:t>
            </a:r>
          </a:p>
        </p:txBody>
      </p:sp>
      <mc:AlternateContent xmlns:mc="http://schemas.openxmlformats.org/markup-compatibility/2006" xmlns:a14="http://schemas.microsoft.com/office/drawing/2010/main">
        <mc:Choice Requires="a14">
          <p:graphicFrame>
            <p:nvGraphicFramePr>
              <p:cNvPr id="4" name="Πίνακας 7">
                <a:extLst>
                  <a:ext uri="{FF2B5EF4-FFF2-40B4-BE49-F238E27FC236}">
                    <a16:creationId xmlns:a16="http://schemas.microsoft.com/office/drawing/2014/main" id="{479F86FF-B5DD-6B57-C368-4808EF060F93}"/>
                  </a:ext>
                </a:extLst>
              </p:cNvPr>
              <p:cNvGraphicFramePr>
                <a:graphicFrameLocks/>
              </p:cNvGraphicFramePr>
              <p:nvPr>
                <p:extLst>
                  <p:ext uri="{D42A27DB-BD31-4B8C-83A1-F6EECF244321}">
                    <p14:modId xmlns:p14="http://schemas.microsoft.com/office/powerpoint/2010/main" val="2963990372"/>
                  </p:ext>
                </p:extLst>
              </p:nvPr>
            </p:nvGraphicFramePr>
            <p:xfrm>
              <a:off x="838200" y="1574800"/>
              <a:ext cx="10515600" cy="3708400"/>
            </p:xfrm>
            <a:graphic>
              <a:graphicData uri="http://schemas.openxmlformats.org/drawingml/2006/table">
                <a:tbl>
                  <a:tblPr firstRow="1" bandRow="1">
                    <a:tableStyleId>{616DA210-FB5B-4158-B5E0-FEB733F419BA}</a:tableStyleId>
                  </a:tblPr>
                  <a:tblGrid>
                    <a:gridCol w="2103120">
                      <a:extLst>
                        <a:ext uri="{9D8B030D-6E8A-4147-A177-3AD203B41FA5}">
                          <a16:colId xmlns:a16="http://schemas.microsoft.com/office/drawing/2014/main" val="2597407152"/>
                        </a:ext>
                      </a:extLst>
                    </a:gridCol>
                    <a:gridCol w="2103120">
                      <a:extLst>
                        <a:ext uri="{9D8B030D-6E8A-4147-A177-3AD203B41FA5}">
                          <a16:colId xmlns:a16="http://schemas.microsoft.com/office/drawing/2014/main" val="684228171"/>
                        </a:ext>
                      </a:extLst>
                    </a:gridCol>
                    <a:gridCol w="2103120">
                      <a:extLst>
                        <a:ext uri="{9D8B030D-6E8A-4147-A177-3AD203B41FA5}">
                          <a16:colId xmlns:a16="http://schemas.microsoft.com/office/drawing/2014/main" val="1391859421"/>
                        </a:ext>
                      </a:extLst>
                    </a:gridCol>
                    <a:gridCol w="2103120">
                      <a:extLst>
                        <a:ext uri="{9D8B030D-6E8A-4147-A177-3AD203B41FA5}">
                          <a16:colId xmlns:a16="http://schemas.microsoft.com/office/drawing/2014/main" val="1593327537"/>
                        </a:ext>
                      </a:extLst>
                    </a:gridCol>
                    <a:gridCol w="2103120">
                      <a:extLst>
                        <a:ext uri="{9D8B030D-6E8A-4147-A177-3AD203B41FA5}">
                          <a16:colId xmlns:a16="http://schemas.microsoft.com/office/drawing/2014/main" val="3387116121"/>
                        </a:ext>
                      </a:extLst>
                    </a:gridCol>
                  </a:tblGrid>
                  <a:tr h="370840">
                    <a:tc>
                      <a:txBody>
                        <a:bodyPr/>
                        <a:lstStyle/>
                        <a:p>
                          <a:r>
                            <a:rPr lang="en-US" b="0" dirty="0"/>
                            <a:t>Model</a:t>
                          </a:r>
                          <a:endParaRPr lang="el-GR" b="0"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l-GR" b="0" i="1" smtClean="0">
                                        <a:latin typeface="Cambria Math" panose="02040503050406030204" pitchFamily="18" charset="0"/>
                                      </a:rPr>
                                    </m:ctrlPr>
                                  </m:sSupPr>
                                  <m:e>
                                    <m:r>
                                      <m:rPr>
                                        <m:sty m:val="p"/>
                                      </m:rPr>
                                      <a:rPr lang="en-US" b="0" i="0" smtClean="0">
                                        <a:latin typeface="Cambria Math" panose="02040503050406030204" pitchFamily="18" charset="0"/>
                                      </a:rPr>
                                      <m:t>R</m:t>
                                    </m:r>
                                  </m:e>
                                  <m:sup>
                                    <m:r>
                                      <a:rPr lang="en-US" b="0" i="0" smtClean="0">
                                        <a:latin typeface="Cambria Math" panose="02040503050406030204" pitchFamily="18" charset="0"/>
                                      </a:rPr>
                                      <m:t>2</m:t>
                                    </m:r>
                                  </m:sup>
                                </m:sSup>
                              </m:oMath>
                            </m:oMathPara>
                          </a14:m>
                          <a:endParaRPr lang="el-GR" b="0" i="0" dirty="0"/>
                        </a:p>
                      </a:txBody>
                      <a:tcPr/>
                    </a:tc>
                    <a:tc>
                      <a:txBody>
                        <a:bodyPr/>
                        <a:lstStyle/>
                        <a:p>
                          <a:r>
                            <a:rPr lang="en-US" b="0" dirty="0"/>
                            <a:t>MAE</a:t>
                          </a:r>
                          <a:endParaRPr lang="el-GR" b="0" dirty="0"/>
                        </a:p>
                      </a:txBody>
                      <a:tcPr/>
                    </a:tc>
                    <a:tc>
                      <a:txBody>
                        <a:bodyPr/>
                        <a:lstStyle/>
                        <a:p>
                          <a:r>
                            <a:rPr lang="en-US" b="0" dirty="0"/>
                            <a:t>MAPE</a:t>
                          </a:r>
                          <a:endParaRPr lang="el-GR" b="0" dirty="0"/>
                        </a:p>
                      </a:txBody>
                      <a:tcPr/>
                    </a:tc>
                    <a:tc>
                      <a:txBody>
                        <a:bodyPr/>
                        <a:lstStyle/>
                        <a:p>
                          <a:r>
                            <a:rPr lang="en-US" b="0" dirty="0"/>
                            <a:t>EVS</a:t>
                          </a:r>
                          <a:endParaRPr lang="el-GR" b="0" dirty="0"/>
                        </a:p>
                      </a:txBody>
                      <a:tcPr/>
                    </a:tc>
                    <a:extLst>
                      <a:ext uri="{0D108BD9-81ED-4DB2-BD59-A6C34878D82A}">
                        <a16:rowId xmlns:a16="http://schemas.microsoft.com/office/drawing/2014/main" val="3522077347"/>
                      </a:ext>
                    </a:extLst>
                  </a:tr>
                  <a:tr h="370840">
                    <a:tc>
                      <a:txBody>
                        <a:bodyPr/>
                        <a:lstStyle/>
                        <a:p>
                          <a:r>
                            <a:rPr lang="en-US" dirty="0"/>
                            <a:t>SVR</a:t>
                          </a:r>
                          <a:endParaRPr lang="el-GR" dirty="0"/>
                        </a:p>
                      </a:txBody>
                      <a:tcPr/>
                    </a:tc>
                    <a:tc>
                      <a:txBody>
                        <a:bodyPr/>
                        <a:lstStyle/>
                        <a:p>
                          <a:r>
                            <a:rPr lang="en-US" dirty="0"/>
                            <a:t>0.576</a:t>
                          </a:r>
                          <a:endParaRPr lang="el-GR" dirty="0"/>
                        </a:p>
                      </a:txBody>
                      <a:tcPr/>
                    </a:tc>
                    <a:tc>
                      <a:txBody>
                        <a:bodyPr/>
                        <a:lstStyle/>
                        <a:p>
                          <a:r>
                            <a:rPr lang="el-GR" dirty="0"/>
                            <a:t>1</a:t>
                          </a:r>
                          <a:r>
                            <a:rPr lang="en-US" dirty="0"/>
                            <a:t>2.8178</a:t>
                          </a:r>
                          <a:endParaRPr lang="el-GR" dirty="0"/>
                        </a:p>
                      </a:txBody>
                      <a:tcPr/>
                    </a:tc>
                    <a:tc>
                      <a:txBody>
                        <a:bodyPr/>
                        <a:lstStyle/>
                        <a:p>
                          <a:r>
                            <a:rPr lang="el-GR" dirty="0"/>
                            <a:t>4355444</a:t>
                          </a:r>
                        </a:p>
                      </a:txBody>
                      <a:tcPr/>
                    </a:tc>
                    <a:tc>
                      <a:txBody>
                        <a:bodyPr/>
                        <a:lstStyle/>
                        <a:p>
                          <a:r>
                            <a:rPr lang="el-GR" dirty="0"/>
                            <a:t>0.6625</a:t>
                          </a:r>
                        </a:p>
                      </a:txBody>
                      <a:tcPr/>
                    </a:tc>
                    <a:extLst>
                      <a:ext uri="{0D108BD9-81ED-4DB2-BD59-A6C34878D82A}">
                        <a16:rowId xmlns:a16="http://schemas.microsoft.com/office/drawing/2014/main" val="1484402889"/>
                      </a:ext>
                    </a:extLst>
                  </a:tr>
                  <a:tr h="370840">
                    <a:tc>
                      <a:txBody>
                        <a:bodyPr/>
                        <a:lstStyle/>
                        <a:p>
                          <a:r>
                            <a:rPr lang="en-US" dirty="0"/>
                            <a:t>Random Forests</a:t>
                          </a:r>
                          <a:endParaRPr lang="el-GR" dirty="0"/>
                        </a:p>
                      </a:txBody>
                      <a:tcPr/>
                    </a:tc>
                    <a:tc>
                      <a:txBody>
                        <a:bodyPr/>
                        <a:lstStyle/>
                        <a:p>
                          <a:r>
                            <a:rPr lang="en-US" dirty="0"/>
                            <a:t>0.4716</a:t>
                          </a:r>
                          <a:endParaRPr lang="el-GR" dirty="0"/>
                        </a:p>
                      </a:txBody>
                      <a:tcPr/>
                    </a:tc>
                    <a:tc>
                      <a:txBody>
                        <a:bodyPr/>
                        <a:lstStyle/>
                        <a:p>
                          <a:r>
                            <a:rPr lang="en-US" dirty="0"/>
                            <a:t>14.2007</a:t>
                          </a:r>
                          <a:endParaRPr lang="el-GR" dirty="0"/>
                        </a:p>
                      </a:txBody>
                      <a:tcPr/>
                    </a:tc>
                    <a:tc>
                      <a:txBody>
                        <a:bodyPr/>
                        <a:lstStyle/>
                        <a:p>
                          <a:r>
                            <a:rPr lang="el-GR" dirty="0"/>
                            <a:t>5981226</a:t>
                          </a:r>
                        </a:p>
                      </a:txBody>
                      <a:tcPr/>
                    </a:tc>
                    <a:tc>
                      <a:txBody>
                        <a:bodyPr/>
                        <a:lstStyle/>
                        <a:p>
                          <a:r>
                            <a:rPr lang="el-GR" dirty="0"/>
                            <a:t>0.5744</a:t>
                          </a:r>
                        </a:p>
                      </a:txBody>
                      <a:tcPr/>
                    </a:tc>
                    <a:extLst>
                      <a:ext uri="{0D108BD9-81ED-4DB2-BD59-A6C34878D82A}">
                        <a16:rowId xmlns:a16="http://schemas.microsoft.com/office/drawing/2014/main" val="192988607"/>
                      </a:ext>
                    </a:extLst>
                  </a:tr>
                  <a:tr h="370840">
                    <a:tc>
                      <a:txBody>
                        <a:bodyPr/>
                        <a:lstStyle/>
                        <a:p>
                          <a:r>
                            <a:rPr lang="en-US" b="1" dirty="0" err="1"/>
                            <a:t>XGBoost</a:t>
                          </a:r>
                          <a:endParaRPr lang="el-GR" b="1" dirty="0"/>
                        </a:p>
                      </a:txBody>
                      <a:tcPr/>
                    </a:tc>
                    <a:tc>
                      <a:txBody>
                        <a:bodyPr/>
                        <a:lstStyle/>
                        <a:p>
                          <a:r>
                            <a:rPr lang="en-US" b="1" dirty="0"/>
                            <a:t>0.64</a:t>
                          </a:r>
                          <a:endParaRPr lang="el-GR" b="1" dirty="0"/>
                        </a:p>
                      </a:txBody>
                      <a:tcPr/>
                    </a:tc>
                    <a:tc>
                      <a:txBody>
                        <a:bodyPr/>
                        <a:lstStyle/>
                        <a:p>
                          <a:r>
                            <a:rPr lang="en-US" b="1" dirty="0"/>
                            <a:t>9.9148</a:t>
                          </a:r>
                          <a:endParaRPr lang="el-GR" b="1" dirty="0"/>
                        </a:p>
                      </a:txBody>
                      <a:tcPr/>
                    </a:tc>
                    <a:tc>
                      <a:txBody>
                        <a:bodyPr/>
                        <a:lstStyle/>
                        <a:p>
                          <a:r>
                            <a:rPr lang="el-GR" b="1" dirty="0"/>
                            <a:t>3313697</a:t>
                          </a:r>
                        </a:p>
                      </a:txBody>
                      <a:tcPr/>
                    </a:tc>
                    <a:tc>
                      <a:txBody>
                        <a:bodyPr/>
                        <a:lstStyle/>
                        <a:p>
                          <a:r>
                            <a:rPr lang="el-GR" b="1" dirty="0"/>
                            <a:t>0.6688</a:t>
                          </a:r>
                        </a:p>
                      </a:txBody>
                      <a:tcPr/>
                    </a:tc>
                    <a:extLst>
                      <a:ext uri="{0D108BD9-81ED-4DB2-BD59-A6C34878D82A}">
                        <a16:rowId xmlns:a16="http://schemas.microsoft.com/office/drawing/2014/main" val="2253604417"/>
                      </a:ext>
                    </a:extLst>
                  </a:tr>
                  <a:tr h="370840">
                    <a:tc>
                      <a:txBody>
                        <a:bodyPr/>
                        <a:lstStyle/>
                        <a:p>
                          <a:r>
                            <a:rPr lang="en-US" dirty="0"/>
                            <a:t>MLP</a:t>
                          </a:r>
                          <a:endParaRPr lang="el-GR" dirty="0"/>
                        </a:p>
                      </a:txBody>
                      <a:tcPr/>
                    </a:tc>
                    <a:tc>
                      <a:txBody>
                        <a:bodyPr/>
                        <a:lstStyle/>
                        <a:p>
                          <a:r>
                            <a:rPr lang="el-GR" dirty="0"/>
                            <a:t>0.</a:t>
                          </a:r>
                          <a:r>
                            <a:rPr lang="en-US" dirty="0"/>
                            <a:t>3348</a:t>
                          </a:r>
                          <a:endParaRPr lang="el-GR" dirty="0"/>
                        </a:p>
                      </a:txBody>
                      <a:tcPr/>
                    </a:tc>
                    <a:tc>
                      <a:txBody>
                        <a:bodyPr/>
                        <a:lstStyle/>
                        <a:p>
                          <a:r>
                            <a:rPr lang="el-GR" dirty="0"/>
                            <a:t>1</a:t>
                          </a:r>
                          <a:r>
                            <a:rPr lang="en-US" dirty="0"/>
                            <a:t>0.2638</a:t>
                          </a:r>
                          <a:endParaRPr lang="el-GR" dirty="0"/>
                        </a:p>
                      </a:txBody>
                      <a:tcPr/>
                    </a:tc>
                    <a:tc>
                      <a:txBody>
                        <a:bodyPr/>
                        <a:lstStyle/>
                        <a:p>
                          <a:r>
                            <a:rPr lang="el-GR" dirty="0"/>
                            <a:t>1935565</a:t>
                          </a:r>
                        </a:p>
                      </a:txBody>
                      <a:tcPr/>
                    </a:tc>
                    <a:tc>
                      <a:txBody>
                        <a:bodyPr/>
                        <a:lstStyle/>
                        <a:p>
                          <a:r>
                            <a:rPr lang="el-GR" dirty="0"/>
                            <a:t>0.5377</a:t>
                          </a:r>
                        </a:p>
                      </a:txBody>
                      <a:tcPr/>
                    </a:tc>
                    <a:extLst>
                      <a:ext uri="{0D108BD9-81ED-4DB2-BD59-A6C34878D82A}">
                        <a16:rowId xmlns:a16="http://schemas.microsoft.com/office/drawing/2014/main" val="2021570231"/>
                      </a:ext>
                    </a:extLst>
                  </a:tr>
                  <a:tr h="370840">
                    <a:tc>
                      <a:txBody>
                        <a:bodyPr/>
                        <a:lstStyle/>
                        <a:p>
                          <a:r>
                            <a:rPr lang="en-US" dirty="0"/>
                            <a:t>CNN</a:t>
                          </a:r>
                          <a:endParaRPr lang="el-GR" dirty="0"/>
                        </a:p>
                      </a:txBody>
                      <a:tcPr/>
                    </a:tc>
                    <a:tc>
                      <a:txBody>
                        <a:bodyPr/>
                        <a:lstStyle/>
                        <a:p>
                          <a:r>
                            <a:rPr lang="en-US" dirty="0"/>
                            <a:t>-0.4334</a:t>
                          </a:r>
                          <a:endParaRPr lang="el-GR" dirty="0"/>
                        </a:p>
                      </a:txBody>
                      <a:tcPr/>
                    </a:tc>
                    <a:tc>
                      <a:txBody>
                        <a:bodyPr/>
                        <a:lstStyle/>
                        <a:p>
                          <a:r>
                            <a:rPr lang="en-US" dirty="0"/>
                            <a:t>16.9680</a:t>
                          </a:r>
                          <a:endParaRPr lang="el-GR" dirty="0"/>
                        </a:p>
                      </a:txBody>
                      <a:tcPr/>
                    </a:tc>
                    <a:tc>
                      <a:txBody>
                        <a:bodyPr/>
                        <a:lstStyle/>
                        <a:p>
                          <a:r>
                            <a:rPr lang="el-GR" dirty="0"/>
                            <a:t>3546890</a:t>
                          </a:r>
                        </a:p>
                      </a:txBody>
                      <a:tcPr/>
                    </a:tc>
                    <a:tc>
                      <a:txBody>
                        <a:bodyPr/>
                        <a:lstStyle/>
                        <a:p>
                          <a:r>
                            <a:rPr lang="el-GR" dirty="0"/>
                            <a:t>0.2136</a:t>
                          </a:r>
                        </a:p>
                      </a:txBody>
                      <a:tcPr/>
                    </a:tc>
                    <a:extLst>
                      <a:ext uri="{0D108BD9-81ED-4DB2-BD59-A6C34878D82A}">
                        <a16:rowId xmlns:a16="http://schemas.microsoft.com/office/drawing/2014/main" val="986976969"/>
                      </a:ext>
                    </a:extLst>
                  </a:tr>
                  <a:tr h="370840">
                    <a:tc>
                      <a:txBody>
                        <a:bodyPr/>
                        <a:lstStyle/>
                        <a:p>
                          <a:r>
                            <a:rPr lang="en-US" dirty="0"/>
                            <a:t>Vanilla RNN</a:t>
                          </a:r>
                          <a:endParaRPr lang="el-GR" dirty="0"/>
                        </a:p>
                      </a:txBody>
                      <a:tcPr/>
                    </a:tc>
                    <a:tc>
                      <a:txBody>
                        <a:bodyPr/>
                        <a:lstStyle/>
                        <a:p>
                          <a:r>
                            <a:rPr lang="el-GR" dirty="0"/>
                            <a:t>0.</a:t>
                          </a:r>
                          <a:r>
                            <a:rPr lang="en-US" dirty="0"/>
                            <a:t>3362</a:t>
                          </a:r>
                          <a:endParaRPr lang="el-GR" dirty="0"/>
                        </a:p>
                      </a:txBody>
                      <a:tcPr/>
                    </a:tc>
                    <a:tc>
                      <a:txBody>
                        <a:bodyPr/>
                        <a:lstStyle/>
                        <a:p>
                          <a:r>
                            <a:rPr lang="en-US" dirty="0"/>
                            <a:t>9.4508</a:t>
                          </a:r>
                          <a:endParaRPr lang="el-GR" dirty="0"/>
                        </a:p>
                      </a:txBody>
                      <a:tcPr/>
                    </a:tc>
                    <a:tc>
                      <a:txBody>
                        <a:bodyPr/>
                        <a:lstStyle/>
                        <a:p>
                          <a:r>
                            <a:rPr lang="el-GR" dirty="0"/>
                            <a:t>2307260</a:t>
                          </a:r>
                        </a:p>
                      </a:txBody>
                      <a:tcPr/>
                    </a:tc>
                    <a:tc>
                      <a:txBody>
                        <a:bodyPr/>
                        <a:lstStyle/>
                        <a:p>
                          <a:r>
                            <a:rPr lang="el-GR" dirty="0"/>
                            <a:t>0.4698</a:t>
                          </a:r>
                        </a:p>
                      </a:txBody>
                      <a:tcPr/>
                    </a:tc>
                    <a:extLst>
                      <a:ext uri="{0D108BD9-81ED-4DB2-BD59-A6C34878D82A}">
                        <a16:rowId xmlns:a16="http://schemas.microsoft.com/office/drawing/2014/main" val="1124089082"/>
                      </a:ext>
                    </a:extLst>
                  </a:tr>
                  <a:tr h="370840">
                    <a:tc>
                      <a:txBody>
                        <a:bodyPr/>
                        <a:lstStyle/>
                        <a:p>
                          <a:r>
                            <a:rPr lang="en-US" dirty="0"/>
                            <a:t>LSTM</a:t>
                          </a:r>
                          <a:endParaRPr lang="el-GR" dirty="0"/>
                        </a:p>
                      </a:txBody>
                      <a:tcPr/>
                    </a:tc>
                    <a:tc>
                      <a:txBody>
                        <a:bodyPr/>
                        <a:lstStyle/>
                        <a:p>
                          <a:r>
                            <a:rPr lang="el-GR" dirty="0"/>
                            <a:t>0.5</a:t>
                          </a:r>
                          <a:r>
                            <a:rPr lang="en-US" dirty="0"/>
                            <a:t>421</a:t>
                          </a:r>
                          <a:endParaRPr lang="el-GR" dirty="0"/>
                        </a:p>
                      </a:txBody>
                      <a:tcPr/>
                    </a:tc>
                    <a:tc>
                      <a:txBody>
                        <a:bodyPr/>
                        <a:lstStyle/>
                        <a:p>
                          <a:r>
                            <a:rPr lang="el-GR" dirty="0"/>
                            <a:t>1</a:t>
                          </a:r>
                          <a:r>
                            <a:rPr lang="en-US" dirty="0"/>
                            <a:t>1.0198</a:t>
                          </a:r>
                          <a:endParaRPr lang="el-GR" dirty="0"/>
                        </a:p>
                      </a:txBody>
                      <a:tcPr/>
                    </a:tc>
                    <a:tc>
                      <a:txBody>
                        <a:bodyPr/>
                        <a:lstStyle/>
                        <a:p>
                          <a:r>
                            <a:rPr lang="el-GR" dirty="0"/>
                            <a:t>3025442</a:t>
                          </a:r>
                        </a:p>
                      </a:txBody>
                      <a:tcPr/>
                    </a:tc>
                    <a:tc>
                      <a:txBody>
                        <a:bodyPr/>
                        <a:lstStyle/>
                        <a:p>
                          <a:r>
                            <a:rPr lang="el-GR" dirty="0"/>
                            <a:t>0.6450</a:t>
                          </a:r>
                        </a:p>
                      </a:txBody>
                      <a:tcPr/>
                    </a:tc>
                    <a:extLst>
                      <a:ext uri="{0D108BD9-81ED-4DB2-BD59-A6C34878D82A}">
                        <a16:rowId xmlns:a16="http://schemas.microsoft.com/office/drawing/2014/main" val="2734575242"/>
                      </a:ext>
                    </a:extLst>
                  </a:tr>
                  <a:tr h="370840">
                    <a:tc>
                      <a:txBody>
                        <a:bodyPr/>
                        <a:lstStyle/>
                        <a:p>
                          <a:r>
                            <a:rPr lang="en-US" b="0" dirty="0"/>
                            <a:t>GRU</a:t>
                          </a:r>
                          <a:endParaRPr lang="el-GR" b="0" dirty="0"/>
                        </a:p>
                      </a:txBody>
                      <a:tcPr/>
                    </a:tc>
                    <a:tc>
                      <a:txBody>
                        <a:bodyPr/>
                        <a:lstStyle/>
                        <a:p>
                          <a:r>
                            <a:rPr lang="el-GR" b="0" dirty="0"/>
                            <a:t>0.</a:t>
                          </a:r>
                          <a:r>
                            <a:rPr lang="en-US" b="0" dirty="0"/>
                            <a:t>3901</a:t>
                          </a:r>
                          <a:endParaRPr lang="el-GR" b="0" dirty="0"/>
                        </a:p>
                      </a:txBody>
                      <a:tcPr/>
                    </a:tc>
                    <a:tc>
                      <a:txBody>
                        <a:bodyPr/>
                        <a:lstStyle/>
                        <a:p>
                          <a:r>
                            <a:rPr lang="el-GR" b="0" dirty="0"/>
                            <a:t>1</a:t>
                          </a:r>
                          <a:r>
                            <a:rPr lang="en-US" b="0" dirty="0"/>
                            <a:t>0.86</a:t>
                          </a:r>
                          <a:endParaRPr lang="el-GR" b="0" dirty="0"/>
                        </a:p>
                      </a:txBody>
                      <a:tcPr/>
                    </a:tc>
                    <a:tc>
                      <a:txBody>
                        <a:bodyPr/>
                        <a:lstStyle/>
                        <a:p>
                          <a:r>
                            <a:rPr lang="el-GR" b="0" dirty="0"/>
                            <a:t>2293708</a:t>
                          </a:r>
                        </a:p>
                      </a:txBody>
                      <a:tcPr/>
                    </a:tc>
                    <a:tc>
                      <a:txBody>
                        <a:bodyPr/>
                        <a:lstStyle/>
                        <a:p>
                          <a:r>
                            <a:rPr lang="el-GR" b="0" dirty="0"/>
                            <a:t>0.44</a:t>
                          </a:r>
                        </a:p>
                      </a:txBody>
                      <a:tcPr/>
                    </a:tc>
                    <a:extLst>
                      <a:ext uri="{0D108BD9-81ED-4DB2-BD59-A6C34878D82A}">
                        <a16:rowId xmlns:a16="http://schemas.microsoft.com/office/drawing/2014/main" val="4207280816"/>
                      </a:ext>
                    </a:extLst>
                  </a:tr>
                  <a:tr h="370840">
                    <a:tc>
                      <a:txBody>
                        <a:bodyPr/>
                        <a:lstStyle/>
                        <a:p>
                          <a:r>
                            <a:rPr lang="en-US" dirty="0"/>
                            <a:t>CNN-LSTM</a:t>
                          </a:r>
                          <a:endParaRPr lang="el-GR" dirty="0"/>
                        </a:p>
                      </a:txBody>
                      <a:tcPr/>
                    </a:tc>
                    <a:tc>
                      <a:txBody>
                        <a:bodyPr/>
                        <a:lstStyle/>
                        <a:p>
                          <a:r>
                            <a:rPr lang="el-GR" dirty="0"/>
                            <a:t>0.</a:t>
                          </a:r>
                          <a:r>
                            <a:rPr lang="en-US" dirty="0"/>
                            <a:t>4014</a:t>
                          </a:r>
                          <a:endParaRPr lang="el-GR" dirty="0"/>
                        </a:p>
                      </a:txBody>
                      <a:tcPr/>
                    </a:tc>
                    <a:tc>
                      <a:txBody>
                        <a:bodyPr/>
                        <a:lstStyle/>
                        <a:p>
                          <a:r>
                            <a:rPr lang="en-US" dirty="0"/>
                            <a:t>10.0916</a:t>
                          </a:r>
                          <a:endParaRPr lang="el-GR" dirty="0"/>
                        </a:p>
                      </a:txBody>
                      <a:tcPr/>
                    </a:tc>
                    <a:tc>
                      <a:txBody>
                        <a:bodyPr/>
                        <a:lstStyle/>
                        <a:p>
                          <a:r>
                            <a:rPr lang="el-GR" dirty="0"/>
                            <a:t>1927163</a:t>
                          </a:r>
                        </a:p>
                      </a:txBody>
                      <a:tcPr/>
                    </a:tc>
                    <a:tc>
                      <a:txBody>
                        <a:bodyPr/>
                        <a:lstStyle/>
                        <a:p>
                          <a:r>
                            <a:rPr lang="el-GR" dirty="0"/>
                            <a:t>0.6727</a:t>
                          </a:r>
                        </a:p>
                      </a:txBody>
                      <a:tcPr/>
                    </a:tc>
                    <a:extLst>
                      <a:ext uri="{0D108BD9-81ED-4DB2-BD59-A6C34878D82A}">
                        <a16:rowId xmlns:a16="http://schemas.microsoft.com/office/drawing/2014/main" val="3803653801"/>
                      </a:ext>
                    </a:extLst>
                  </a:tr>
                </a:tbl>
              </a:graphicData>
            </a:graphic>
          </p:graphicFrame>
        </mc:Choice>
        <mc:Fallback xmlns="">
          <p:graphicFrame>
            <p:nvGraphicFramePr>
              <p:cNvPr id="4" name="Πίνακας 7">
                <a:extLst>
                  <a:ext uri="{FF2B5EF4-FFF2-40B4-BE49-F238E27FC236}">
                    <a16:creationId xmlns:a16="http://schemas.microsoft.com/office/drawing/2014/main" id="{479F86FF-B5DD-6B57-C368-4808EF060F93}"/>
                  </a:ext>
                </a:extLst>
              </p:cNvPr>
              <p:cNvGraphicFramePr>
                <a:graphicFrameLocks/>
              </p:cNvGraphicFramePr>
              <p:nvPr>
                <p:extLst>
                  <p:ext uri="{D42A27DB-BD31-4B8C-83A1-F6EECF244321}">
                    <p14:modId xmlns:p14="http://schemas.microsoft.com/office/powerpoint/2010/main" val="2963990372"/>
                  </p:ext>
                </p:extLst>
              </p:nvPr>
            </p:nvGraphicFramePr>
            <p:xfrm>
              <a:off x="838200" y="1574800"/>
              <a:ext cx="10515600" cy="3708400"/>
            </p:xfrm>
            <a:graphic>
              <a:graphicData uri="http://schemas.openxmlformats.org/drawingml/2006/table">
                <a:tbl>
                  <a:tblPr firstRow="1" bandRow="1">
                    <a:tableStyleId>{616DA210-FB5B-4158-B5E0-FEB733F419BA}</a:tableStyleId>
                  </a:tblPr>
                  <a:tblGrid>
                    <a:gridCol w="2103120">
                      <a:extLst>
                        <a:ext uri="{9D8B030D-6E8A-4147-A177-3AD203B41FA5}">
                          <a16:colId xmlns:a16="http://schemas.microsoft.com/office/drawing/2014/main" val="2597407152"/>
                        </a:ext>
                      </a:extLst>
                    </a:gridCol>
                    <a:gridCol w="2103120">
                      <a:extLst>
                        <a:ext uri="{9D8B030D-6E8A-4147-A177-3AD203B41FA5}">
                          <a16:colId xmlns:a16="http://schemas.microsoft.com/office/drawing/2014/main" val="684228171"/>
                        </a:ext>
                      </a:extLst>
                    </a:gridCol>
                    <a:gridCol w="2103120">
                      <a:extLst>
                        <a:ext uri="{9D8B030D-6E8A-4147-A177-3AD203B41FA5}">
                          <a16:colId xmlns:a16="http://schemas.microsoft.com/office/drawing/2014/main" val="1391859421"/>
                        </a:ext>
                      </a:extLst>
                    </a:gridCol>
                    <a:gridCol w="2103120">
                      <a:extLst>
                        <a:ext uri="{9D8B030D-6E8A-4147-A177-3AD203B41FA5}">
                          <a16:colId xmlns:a16="http://schemas.microsoft.com/office/drawing/2014/main" val="1593327537"/>
                        </a:ext>
                      </a:extLst>
                    </a:gridCol>
                    <a:gridCol w="2103120">
                      <a:extLst>
                        <a:ext uri="{9D8B030D-6E8A-4147-A177-3AD203B41FA5}">
                          <a16:colId xmlns:a16="http://schemas.microsoft.com/office/drawing/2014/main" val="3387116121"/>
                        </a:ext>
                      </a:extLst>
                    </a:gridCol>
                  </a:tblGrid>
                  <a:tr h="370840">
                    <a:tc>
                      <a:txBody>
                        <a:bodyPr/>
                        <a:lstStyle/>
                        <a:p>
                          <a:r>
                            <a:rPr lang="en-US" b="0" dirty="0"/>
                            <a:t>Model</a:t>
                          </a:r>
                          <a:endParaRPr lang="el-GR" b="0" dirty="0"/>
                        </a:p>
                      </a:txBody>
                      <a:tcPr/>
                    </a:tc>
                    <a:tc>
                      <a:txBody>
                        <a:bodyPr/>
                        <a:lstStyle/>
                        <a:p>
                          <a:endParaRPr lang="el-GR"/>
                        </a:p>
                      </a:txBody>
                      <a:tcPr>
                        <a:blipFill>
                          <a:blip r:embed="rId2"/>
                          <a:stretch>
                            <a:fillRect l="-100290" t="-8197" r="-301159" b="-922951"/>
                          </a:stretch>
                        </a:blipFill>
                      </a:tcPr>
                    </a:tc>
                    <a:tc>
                      <a:txBody>
                        <a:bodyPr/>
                        <a:lstStyle/>
                        <a:p>
                          <a:r>
                            <a:rPr lang="en-US" b="0" dirty="0"/>
                            <a:t>MAE</a:t>
                          </a:r>
                          <a:endParaRPr lang="el-GR" b="0" dirty="0"/>
                        </a:p>
                      </a:txBody>
                      <a:tcPr/>
                    </a:tc>
                    <a:tc>
                      <a:txBody>
                        <a:bodyPr/>
                        <a:lstStyle/>
                        <a:p>
                          <a:r>
                            <a:rPr lang="en-US" b="0" dirty="0"/>
                            <a:t>MAPE</a:t>
                          </a:r>
                          <a:endParaRPr lang="el-GR" b="0" dirty="0"/>
                        </a:p>
                      </a:txBody>
                      <a:tcPr/>
                    </a:tc>
                    <a:tc>
                      <a:txBody>
                        <a:bodyPr/>
                        <a:lstStyle/>
                        <a:p>
                          <a:r>
                            <a:rPr lang="en-US" b="0" dirty="0"/>
                            <a:t>EVS</a:t>
                          </a:r>
                          <a:endParaRPr lang="el-GR" b="0" dirty="0"/>
                        </a:p>
                      </a:txBody>
                      <a:tcPr/>
                    </a:tc>
                    <a:extLst>
                      <a:ext uri="{0D108BD9-81ED-4DB2-BD59-A6C34878D82A}">
                        <a16:rowId xmlns:a16="http://schemas.microsoft.com/office/drawing/2014/main" val="3522077347"/>
                      </a:ext>
                    </a:extLst>
                  </a:tr>
                  <a:tr h="370840">
                    <a:tc>
                      <a:txBody>
                        <a:bodyPr/>
                        <a:lstStyle/>
                        <a:p>
                          <a:r>
                            <a:rPr lang="en-US" dirty="0"/>
                            <a:t>SVR</a:t>
                          </a:r>
                          <a:endParaRPr lang="el-GR" dirty="0"/>
                        </a:p>
                      </a:txBody>
                      <a:tcPr/>
                    </a:tc>
                    <a:tc>
                      <a:txBody>
                        <a:bodyPr/>
                        <a:lstStyle/>
                        <a:p>
                          <a:r>
                            <a:rPr lang="en-US" dirty="0"/>
                            <a:t>0.576</a:t>
                          </a:r>
                          <a:endParaRPr lang="el-GR" dirty="0"/>
                        </a:p>
                      </a:txBody>
                      <a:tcPr/>
                    </a:tc>
                    <a:tc>
                      <a:txBody>
                        <a:bodyPr/>
                        <a:lstStyle/>
                        <a:p>
                          <a:r>
                            <a:rPr lang="el-GR" dirty="0"/>
                            <a:t>1</a:t>
                          </a:r>
                          <a:r>
                            <a:rPr lang="en-US" dirty="0"/>
                            <a:t>2.8178</a:t>
                          </a:r>
                          <a:endParaRPr lang="el-GR" dirty="0"/>
                        </a:p>
                      </a:txBody>
                      <a:tcPr/>
                    </a:tc>
                    <a:tc>
                      <a:txBody>
                        <a:bodyPr/>
                        <a:lstStyle/>
                        <a:p>
                          <a:r>
                            <a:rPr lang="el-GR" dirty="0"/>
                            <a:t>4355444</a:t>
                          </a:r>
                        </a:p>
                      </a:txBody>
                      <a:tcPr/>
                    </a:tc>
                    <a:tc>
                      <a:txBody>
                        <a:bodyPr/>
                        <a:lstStyle/>
                        <a:p>
                          <a:r>
                            <a:rPr lang="el-GR" dirty="0"/>
                            <a:t>0.6625</a:t>
                          </a:r>
                        </a:p>
                      </a:txBody>
                      <a:tcPr/>
                    </a:tc>
                    <a:extLst>
                      <a:ext uri="{0D108BD9-81ED-4DB2-BD59-A6C34878D82A}">
                        <a16:rowId xmlns:a16="http://schemas.microsoft.com/office/drawing/2014/main" val="1484402889"/>
                      </a:ext>
                    </a:extLst>
                  </a:tr>
                  <a:tr h="370840">
                    <a:tc>
                      <a:txBody>
                        <a:bodyPr/>
                        <a:lstStyle/>
                        <a:p>
                          <a:r>
                            <a:rPr lang="en-US" dirty="0"/>
                            <a:t>Random Forests</a:t>
                          </a:r>
                          <a:endParaRPr lang="el-GR" dirty="0"/>
                        </a:p>
                      </a:txBody>
                      <a:tcPr/>
                    </a:tc>
                    <a:tc>
                      <a:txBody>
                        <a:bodyPr/>
                        <a:lstStyle/>
                        <a:p>
                          <a:r>
                            <a:rPr lang="en-US" dirty="0"/>
                            <a:t>0.4716</a:t>
                          </a:r>
                          <a:endParaRPr lang="el-GR" dirty="0"/>
                        </a:p>
                      </a:txBody>
                      <a:tcPr/>
                    </a:tc>
                    <a:tc>
                      <a:txBody>
                        <a:bodyPr/>
                        <a:lstStyle/>
                        <a:p>
                          <a:r>
                            <a:rPr lang="en-US" dirty="0"/>
                            <a:t>14.2007</a:t>
                          </a:r>
                          <a:endParaRPr lang="el-GR" dirty="0"/>
                        </a:p>
                      </a:txBody>
                      <a:tcPr/>
                    </a:tc>
                    <a:tc>
                      <a:txBody>
                        <a:bodyPr/>
                        <a:lstStyle/>
                        <a:p>
                          <a:r>
                            <a:rPr lang="el-GR" dirty="0"/>
                            <a:t>5981226</a:t>
                          </a:r>
                        </a:p>
                      </a:txBody>
                      <a:tcPr/>
                    </a:tc>
                    <a:tc>
                      <a:txBody>
                        <a:bodyPr/>
                        <a:lstStyle/>
                        <a:p>
                          <a:r>
                            <a:rPr lang="el-GR" dirty="0"/>
                            <a:t>0.5744</a:t>
                          </a:r>
                        </a:p>
                      </a:txBody>
                      <a:tcPr/>
                    </a:tc>
                    <a:extLst>
                      <a:ext uri="{0D108BD9-81ED-4DB2-BD59-A6C34878D82A}">
                        <a16:rowId xmlns:a16="http://schemas.microsoft.com/office/drawing/2014/main" val="192988607"/>
                      </a:ext>
                    </a:extLst>
                  </a:tr>
                  <a:tr h="370840">
                    <a:tc>
                      <a:txBody>
                        <a:bodyPr/>
                        <a:lstStyle/>
                        <a:p>
                          <a:r>
                            <a:rPr lang="en-US" b="1" dirty="0" err="1"/>
                            <a:t>XGBoost</a:t>
                          </a:r>
                          <a:endParaRPr lang="el-GR" b="1" dirty="0"/>
                        </a:p>
                      </a:txBody>
                      <a:tcPr/>
                    </a:tc>
                    <a:tc>
                      <a:txBody>
                        <a:bodyPr/>
                        <a:lstStyle/>
                        <a:p>
                          <a:r>
                            <a:rPr lang="en-US" b="1" dirty="0"/>
                            <a:t>0.64</a:t>
                          </a:r>
                          <a:endParaRPr lang="el-GR" b="1" dirty="0"/>
                        </a:p>
                      </a:txBody>
                      <a:tcPr/>
                    </a:tc>
                    <a:tc>
                      <a:txBody>
                        <a:bodyPr/>
                        <a:lstStyle/>
                        <a:p>
                          <a:r>
                            <a:rPr lang="en-US" b="1" dirty="0"/>
                            <a:t>9.9148</a:t>
                          </a:r>
                          <a:endParaRPr lang="el-GR" b="1" dirty="0"/>
                        </a:p>
                      </a:txBody>
                      <a:tcPr/>
                    </a:tc>
                    <a:tc>
                      <a:txBody>
                        <a:bodyPr/>
                        <a:lstStyle/>
                        <a:p>
                          <a:r>
                            <a:rPr lang="el-GR" b="1" dirty="0"/>
                            <a:t>3313697</a:t>
                          </a:r>
                        </a:p>
                      </a:txBody>
                      <a:tcPr/>
                    </a:tc>
                    <a:tc>
                      <a:txBody>
                        <a:bodyPr/>
                        <a:lstStyle/>
                        <a:p>
                          <a:r>
                            <a:rPr lang="el-GR" b="1" dirty="0"/>
                            <a:t>0.6688</a:t>
                          </a:r>
                        </a:p>
                      </a:txBody>
                      <a:tcPr/>
                    </a:tc>
                    <a:extLst>
                      <a:ext uri="{0D108BD9-81ED-4DB2-BD59-A6C34878D82A}">
                        <a16:rowId xmlns:a16="http://schemas.microsoft.com/office/drawing/2014/main" val="2253604417"/>
                      </a:ext>
                    </a:extLst>
                  </a:tr>
                  <a:tr h="370840">
                    <a:tc>
                      <a:txBody>
                        <a:bodyPr/>
                        <a:lstStyle/>
                        <a:p>
                          <a:r>
                            <a:rPr lang="en-US" dirty="0"/>
                            <a:t>MLP</a:t>
                          </a:r>
                          <a:endParaRPr lang="el-GR" dirty="0"/>
                        </a:p>
                      </a:txBody>
                      <a:tcPr/>
                    </a:tc>
                    <a:tc>
                      <a:txBody>
                        <a:bodyPr/>
                        <a:lstStyle/>
                        <a:p>
                          <a:r>
                            <a:rPr lang="el-GR" dirty="0"/>
                            <a:t>0.</a:t>
                          </a:r>
                          <a:r>
                            <a:rPr lang="en-US" dirty="0"/>
                            <a:t>3348</a:t>
                          </a:r>
                          <a:endParaRPr lang="el-GR" dirty="0"/>
                        </a:p>
                      </a:txBody>
                      <a:tcPr/>
                    </a:tc>
                    <a:tc>
                      <a:txBody>
                        <a:bodyPr/>
                        <a:lstStyle/>
                        <a:p>
                          <a:r>
                            <a:rPr lang="el-GR" dirty="0"/>
                            <a:t>1</a:t>
                          </a:r>
                          <a:r>
                            <a:rPr lang="en-US" dirty="0"/>
                            <a:t>0.2638</a:t>
                          </a:r>
                          <a:endParaRPr lang="el-GR" dirty="0"/>
                        </a:p>
                      </a:txBody>
                      <a:tcPr/>
                    </a:tc>
                    <a:tc>
                      <a:txBody>
                        <a:bodyPr/>
                        <a:lstStyle/>
                        <a:p>
                          <a:r>
                            <a:rPr lang="el-GR" dirty="0"/>
                            <a:t>1935565</a:t>
                          </a:r>
                        </a:p>
                      </a:txBody>
                      <a:tcPr/>
                    </a:tc>
                    <a:tc>
                      <a:txBody>
                        <a:bodyPr/>
                        <a:lstStyle/>
                        <a:p>
                          <a:r>
                            <a:rPr lang="el-GR" dirty="0"/>
                            <a:t>0.5377</a:t>
                          </a:r>
                        </a:p>
                      </a:txBody>
                      <a:tcPr/>
                    </a:tc>
                    <a:extLst>
                      <a:ext uri="{0D108BD9-81ED-4DB2-BD59-A6C34878D82A}">
                        <a16:rowId xmlns:a16="http://schemas.microsoft.com/office/drawing/2014/main" val="2021570231"/>
                      </a:ext>
                    </a:extLst>
                  </a:tr>
                  <a:tr h="370840">
                    <a:tc>
                      <a:txBody>
                        <a:bodyPr/>
                        <a:lstStyle/>
                        <a:p>
                          <a:r>
                            <a:rPr lang="en-US" dirty="0"/>
                            <a:t>CNN</a:t>
                          </a:r>
                          <a:endParaRPr lang="el-GR" dirty="0"/>
                        </a:p>
                      </a:txBody>
                      <a:tcPr/>
                    </a:tc>
                    <a:tc>
                      <a:txBody>
                        <a:bodyPr/>
                        <a:lstStyle/>
                        <a:p>
                          <a:r>
                            <a:rPr lang="en-US" dirty="0"/>
                            <a:t>-0.4334</a:t>
                          </a:r>
                          <a:endParaRPr lang="el-GR" dirty="0"/>
                        </a:p>
                      </a:txBody>
                      <a:tcPr/>
                    </a:tc>
                    <a:tc>
                      <a:txBody>
                        <a:bodyPr/>
                        <a:lstStyle/>
                        <a:p>
                          <a:r>
                            <a:rPr lang="en-US" dirty="0"/>
                            <a:t>16.9680</a:t>
                          </a:r>
                          <a:endParaRPr lang="el-GR" dirty="0"/>
                        </a:p>
                      </a:txBody>
                      <a:tcPr/>
                    </a:tc>
                    <a:tc>
                      <a:txBody>
                        <a:bodyPr/>
                        <a:lstStyle/>
                        <a:p>
                          <a:r>
                            <a:rPr lang="el-GR" dirty="0"/>
                            <a:t>3546890</a:t>
                          </a:r>
                        </a:p>
                      </a:txBody>
                      <a:tcPr/>
                    </a:tc>
                    <a:tc>
                      <a:txBody>
                        <a:bodyPr/>
                        <a:lstStyle/>
                        <a:p>
                          <a:r>
                            <a:rPr lang="el-GR" dirty="0"/>
                            <a:t>0.2136</a:t>
                          </a:r>
                        </a:p>
                      </a:txBody>
                      <a:tcPr/>
                    </a:tc>
                    <a:extLst>
                      <a:ext uri="{0D108BD9-81ED-4DB2-BD59-A6C34878D82A}">
                        <a16:rowId xmlns:a16="http://schemas.microsoft.com/office/drawing/2014/main" val="986976969"/>
                      </a:ext>
                    </a:extLst>
                  </a:tr>
                  <a:tr h="370840">
                    <a:tc>
                      <a:txBody>
                        <a:bodyPr/>
                        <a:lstStyle/>
                        <a:p>
                          <a:r>
                            <a:rPr lang="en-US" dirty="0"/>
                            <a:t>Vanilla RNN</a:t>
                          </a:r>
                          <a:endParaRPr lang="el-GR" dirty="0"/>
                        </a:p>
                      </a:txBody>
                      <a:tcPr/>
                    </a:tc>
                    <a:tc>
                      <a:txBody>
                        <a:bodyPr/>
                        <a:lstStyle/>
                        <a:p>
                          <a:r>
                            <a:rPr lang="el-GR" dirty="0"/>
                            <a:t>0.</a:t>
                          </a:r>
                          <a:r>
                            <a:rPr lang="en-US" dirty="0"/>
                            <a:t>3362</a:t>
                          </a:r>
                          <a:endParaRPr lang="el-GR" dirty="0"/>
                        </a:p>
                      </a:txBody>
                      <a:tcPr/>
                    </a:tc>
                    <a:tc>
                      <a:txBody>
                        <a:bodyPr/>
                        <a:lstStyle/>
                        <a:p>
                          <a:r>
                            <a:rPr lang="en-US" dirty="0"/>
                            <a:t>9.4508</a:t>
                          </a:r>
                          <a:endParaRPr lang="el-GR" dirty="0"/>
                        </a:p>
                      </a:txBody>
                      <a:tcPr/>
                    </a:tc>
                    <a:tc>
                      <a:txBody>
                        <a:bodyPr/>
                        <a:lstStyle/>
                        <a:p>
                          <a:r>
                            <a:rPr lang="el-GR" dirty="0"/>
                            <a:t>2307260</a:t>
                          </a:r>
                        </a:p>
                      </a:txBody>
                      <a:tcPr/>
                    </a:tc>
                    <a:tc>
                      <a:txBody>
                        <a:bodyPr/>
                        <a:lstStyle/>
                        <a:p>
                          <a:r>
                            <a:rPr lang="el-GR" dirty="0"/>
                            <a:t>0.4698</a:t>
                          </a:r>
                        </a:p>
                      </a:txBody>
                      <a:tcPr/>
                    </a:tc>
                    <a:extLst>
                      <a:ext uri="{0D108BD9-81ED-4DB2-BD59-A6C34878D82A}">
                        <a16:rowId xmlns:a16="http://schemas.microsoft.com/office/drawing/2014/main" val="1124089082"/>
                      </a:ext>
                    </a:extLst>
                  </a:tr>
                  <a:tr h="370840">
                    <a:tc>
                      <a:txBody>
                        <a:bodyPr/>
                        <a:lstStyle/>
                        <a:p>
                          <a:r>
                            <a:rPr lang="en-US" dirty="0"/>
                            <a:t>LSTM</a:t>
                          </a:r>
                          <a:endParaRPr lang="el-GR" dirty="0"/>
                        </a:p>
                      </a:txBody>
                      <a:tcPr/>
                    </a:tc>
                    <a:tc>
                      <a:txBody>
                        <a:bodyPr/>
                        <a:lstStyle/>
                        <a:p>
                          <a:r>
                            <a:rPr lang="el-GR" dirty="0"/>
                            <a:t>0.5</a:t>
                          </a:r>
                          <a:r>
                            <a:rPr lang="en-US" dirty="0"/>
                            <a:t>421</a:t>
                          </a:r>
                          <a:endParaRPr lang="el-GR" dirty="0"/>
                        </a:p>
                      </a:txBody>
                      <a:tcPr/>
                    </a:tc>
                    <a:tc>
                      <a:txBody>
                        <a:bodyPr/>
                        <a:lstStyle/>
                        <a:p>
                          <a:r>
                            <a:rPr lang="el-GR" dirty="0"/>
                            <a:t>1</a:t>
                          </a:r>
                          <a:r>
                            <a:rPr lang="en-US" dirty="0"/>
                            <a:t>1.0198</a:t>
                          </a:r>
                          <a:endParaRPr lang="el-GR" dirty="0"/>
                        </a:p>
                      </a:txBody>
                      <a:tcPr/>
                    </a:tc>
                    <a:tc>
                      <a:txBody>
                        <a:bodyPr/>
                        <a:lstStyle/>
                        <a:p>
                          <a:r>
                            <a:rPr lang="el-GR" dirty="0"/>
                            <a:t>3025442</a:t>
                          </a:r>
                        </a:p>
                      </a:txBody>
                      <a:tcPr/>
                    </a:tc>
                    <a:tc>
                      <a:txBody>
                        <a:bodyPr/>
                        <a:lstStyle/>
                        <a:p>
                          <a:r>
                            <a:rPr lang="el-GR" dirty="0"/>
                            <a:t>0.6450</a:t>
                          </a:r>
                        </a:p>
                      </a:txBody>
                      <a:tcPr/>
                    </a:tc>
                    <a:extLst>
                      <a:ext uri="{0D108BD9-81ED-4DB2-BD59-A6C34878D82A}">
                        <a16:rowId xmlns:a16="http://schemas.microsoft.com/office/drawing/2014/main" val="2734575242"/>
                      </a:ext>
                    </a:extLst>
                  </a:tr>
                  <a:tr h="370840">
                    <a:tc>
                      <a:txBody>
                        <a:bodyPr/>
                        <a:lstStyle/>
                        <a:p>
                          <a:r>
                            <a:rPr lang="en-US" b="0" dirty="0"/>
                            <a:t>GRU</a:t>
                          </a:r>
                          <a:endParaRPr lang="el-GR" b="0" dirty="0"/>
                        </a:p>
                      </a:txBody>
                      <a:tcPr/>
                    </a:tc>
                    <a:tc>
                      <a:txBody>
                        <a:bodyPr/>
                        <a:lstStyle/>
                        <a:p>
                          <a:r>
                            <a:rPr lang="el-GR" b="0" dirty="0"/>
                            <a:t>0.</a:t>
                          </a:r>
                          <a:r>
                            <a:rPr lang="en-US" b="0" dirty="0"/>
                            <a:t>3901</a:t>
                          </a:r>
                          <a:endParaRPr lang="el-GR" b="0" dirty="0"/>
                        </a:p>
                      </a:txBody>
                      <a:tcPr/>
                    </a:tc>
                    <a:tc>
                      <a:txBody>
                        <a:bodyPr/>
                        <a:lstStyle/>
                        <a:p>
                          <a:r>
                            <a:rPr lang="el-GR" b="0" dirty="0"/>
                            <a:t>1</a:t>
                          </a:r>
                          <a:r>
                            <a:rPr lang="en-US" b="0" dirty="0"/>
                            <a:t>0.86</a:t>
                          </a:r>
                          <a:endParaRPr lang="el-GR" b="0" dirty="0"/>
                        </a:p>
                      </a:txBody>
                      <a:tcPr/>
                    </a:tc>
                    <a:tc>
                      <a:txBody>
                        <a:bodyPr/>
                        <a:lstStyle/>
                        <a:p>
                          <a:r>
                            <a:rPr lang="el-GR" b="0" dirty="0"/>
                            <a:t>2293708</a:t>
                          </a:r>
                        </a:p>
                      </a:txBody>
                      <a:tcPr/>
                    </a:tc>
                    <a:tc>
                      <a:txBody>
                        <a:bodyPr/>
                        <a:lstStyle/>
                        <a:p>
                          <a:r>
                            <a:rPr lang="el-GR" b="0" dirty="0"/>
                            <a:t>0.44</a:t>
                          </a:r>
                        </a:p>
                      </a:txBody>
                      <a:tcPr/>
                    </a:tc>
                    <a:extLst>
                      <a:ext uri="{0D108BD9-81ED-4DB2-BD59-A6C34878D82A}">
                        <a16:rowId xmlns:a16="http://schemas.microsoft.com/office/drawing/2014/main" val="4207280816"/>
                      </a:ext>
                    </a:extLst>
                  </a:tr>
                  <a:tr h="370840">
                    <a:tc>
                      <a:txBody>
                        <a:bodyPr/>
                        <a:lstStyle/>
                        <a:p>
                          <a:r>
                            <a:rPr lang="en-US" dirty="0"/>
                            <a:t>CNN-LSTM</a:t>
                          </a:r>
                          <a:endParaRPr lang="el-GR" dirty="0"/>
                        </a:p>
                      </a:txBody>
                      <a:tcPr/>
                    </a:tc>
                    <a:tc>
                      <a:txBody>
                        <a:bodyPr/>
                        <a:lstStyle/>
                        <a:p>
                          <a:r>
                            <a:rPr lang="el-GR" dirty="0"/>
                            <a:t>0.</a:t>
                          </a:r>
                          <a:r>
                            <a:rPr lang="en-US" dirty="0"/>
                            <a:t>4014</a:t>
                          </a:r>
                          <a:endParaRPr lang="el-GR" dirty="0"/>
                        </a:p>
                      </a:txBody>
                      <a:tcPr/>
                    </a:tc>
                    <a:tc>
                      <a:txBody>
                        <a:bodyPr/>
                        <a:lstStyle/>
                        <a:p>
                          <a:r>
                            <a:rPr lang="en-US" dirty="0"/>
                            <a:t>10.0916</a:t>
                          </a:r>
                          <a:endParaRPr lang="el-GR" dirty="0"/>
                        </a:p>
                      </a:txBody>
                      <a:tcPr/>
                    </a:tc>
                    <a:tc>
                      <a:txBody>
                        <a:bodyPr/>
                        <a:lstStyle/>
                        <a:p>
                          <a:r>
                            <a:rPr lang="el-GR" dirty="0"/>
                            <a:t>1927163</a:t>
                          </a:r>
                        </a:p>
                      </a:txBody>
                      <a:tcPr/>
                    </a:tc>
                    <a:tc>
                      <a:txBody>
                        <a:bodyPr/>
                        <a:lstStyle/>
                        <a:p>
                          <a:r>
                            <a:rPr lang="el-GR" dirty="0"/>
                            <a:t>0.6727</a:t>
                          </a:r>
                        </a:p>
                      </a:txBody>
                      <a:tcPr/>
                    </a:tc>
                    <a:extLst>
                      <a:ext uri="{0D108BD9-81ED-4DB2-BD59-A6C34878D82A}">
                        <a16:rowId xmlns:a16="http://schemas.microsoft.com/office/drawing/2014/main" val="3803653801"/>
                      </a:ext>
                    </a:extLst>
                  </a:tr>
                </a:tbl>
              </a:graphicData>
            </a:graphic>
          </p:graphicFrame>
        </mc:Fallback>
      </mc:AlternateContent>
    </p:spTree>
    <p:extLst>
      <p:ext uri="{BB962C8B-B14F-4D97-AF65-F5344CB8AC3E}">
        <p14:creationId xmlns:p14="http://schemas.microsoft.com/office/powerpoint/2010/main" val="2000635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95448C2-B3F0-C91F-7FA4-2B463FAE4E61}"/>
              </a:ext>
            </a:extLst>
          </p:cNvPr>
          <p:cNvSpPr>
            <a:spLocks noGrp="1"/>
          </p:cNvSpPr>
          <p:nvPr>
            <p:ph type="title"/>
          </p:nvPr>
        </p:nvSpPr>
        <p:spPr>
          <a:xfrm>
            <a:off x="838200" y="365126"/>
            <a:ext cx="10515600" cy="1061002"/>
          </a:xfrm>
        </p:spPr>
        <p:txBody>
          <a:bodyPr>
            <a:noAutofit/>
          </a:bodyPr>
          <a:lstStyle/>
          <a:p>
            <a:r>
              <a:rPr lang="el-GR" sz="3600" dirty="0">
                <a:latin typeface="Georgia" panose="02040502050405020303" pitchFamily="18" charset="0"/>
              </a:rPr>
              <a:t>Πειραματικά αποτελέσματα σε πραγματικά</a:t>
            </a:r>
            <a:br>
              <a:rPr lang="el-GR" sz="3600" dirty="0">
                <a:latin typeface="Georgia" panose="02040502050405020303" pitchFamily="18" charset="0"/>
              </a:rPr>
            </a:br>
            <a:r>
              <a:rPr lang="el-GR" sz="3600" dirty="0">
                <a:latin typeface="Georgia" panose="02040502050405020303" pitchFamily="18" charset="0"/>
              </a:rPr>
              <a:t>σενάρια</a:t>
            </a:r>
          </a:p>
        </p:txBody>
      </p:sp>
      <p:sp>
        <p:nvSpPr>
          <p:cNvPr id="3" name="Θέση περιεχομένου 2">
            <a:extLst>
              <a:ext uri="{FF2B5EF4-FFF2-40B4-BE49-F238E27FC236}">
                <a16:creationId xmlns:a16="http://schemas.microsoft.com/office/drawing/2014/main" id="{BE43173B-E348-8D2E-4E65-7A9CAF8D542A}"/>
              </a:ext>
            </a:extLst>
          </p:cNvPr>
          <p:cNvSpPr>
            <a:spLocks noGrp="1"/>
          </p:cNvSpPr>
          <p:nvPr>
            <p:ph idx="1"/>
          </p:nvPr>
        </p:nvSpPr>
        <p:spPr>
          <a:xfrm>
            <a:off x="838200" y="1803633"/>
            <a:ext cx="10515600" cy="4373330"/>
          </a:xfrm>
        </p:spPr>
        <p:txBody>
          <a:bodyPr>
            <a:normAutofit/>
          </a:bodyPr>
          <a:lstStyle/>
          <a:p>
            <a:pPr marL="0" indent="0">
              <a:buNone/>
            </a:pPr>
            <a:r>
              <a:rPr lang="el-GR" sz="2500" dirty="0">
                <a:latin typeface="Georgia" panose="02040502050405020303" pitchFamily="18" charset="0"/>
              </a:rPr>
              <a:t>Στις επόμενες διαφάνειες παρουσιάζονται τα αποτελέσματα των μοντέλων που αναπτύχθηκαν σε προβλήματα βασισμένα σε πραγματικά δεδομένα</a:t>
            </a:r>
            <a:r>
              <a:rPr lang="en-US" sz="2500" dirty="0">
                <a:latin typeface="Georgia" panose="02040502050405020303" pitchFamily="18" charset="0"/>
              </a:rPr>
              <a:t>, </a:t>
            </a:r>
            <a:r>
              <a:rPr lang="el-GR" sz="2500" dirty="0">
                <a:latin typeface="Georgia" panose="02040502050405020303" pitchFamily="18" charset="0"/>
              </a:rPr>
              <a:t>τα οποία αντιμετώπισε η ελληνική κυβέρνηση και οι υγειονομικοί φορείς της χώρας. </a:t>
            </a:r>
          </a:p>
          <a:p>
            <a:pPr marL="0" indent="0">
              <a:buNone/>
            </a:pPr>
            <a:r>
              <a:rPr lang="el-GR" sz="2500" dirty="0">
                <a:latin typeface="Georgia" panose="02040502050405020303" pitchFamily="18" charset="0"/>
              </a:rPr>
              <a:t>Αναλυτικότερα τα σενάρια πρόβλεψης που ενδεικτικά εξετάστηκαν είναι η πρόβλεψη των δεικτών Οδήγησης και Περπατήματος στην Αττική με </a:t>
            </a:r>
            <a:r>
              <a:rPr lang="en-US" sz="2500" dirty="0">
                <a:latin typeface="Georgia" panose="02040502050405020303" pitchFamily="18" charset="0"/>
              </a:rPr>
              <a:t>GRU, </a:t>
            </a:r>
            <a:r>
              <a:rPr lang="el-GR" sz="2500" dirty="0">
                <a:latin typeface="Georgia" panose="02040502050405020303" pitchFamily="18" charset="0"/>
              </a:rPr>
              <a:t>η πρόβλεψη κινητικότητας στις κατηγορίες της </a:t>
            </a:r>
            <a:r>
              <a:rPr lang="el-GR" sz="2500" dirty="0" err="1">
                <a:latin typeface="Georgia" panose="02040502050405020303" pitchFamily="18" charset="0"/>
              </a:rPr>
              <a:t>Google</a:t>
            </a:r>
            <a:r>
              <a:rPr lang="el-GR" sz="2500" dirty="0">
                <a:latin typeface="Georgia" panose="02040502050405020303" pitchFamily="18" charset="0"/>
              </a:rPr>
              <a:t> στην Περιφέρεια της Δυτικής Ελλάδας με </a:t>
            </a:r>
            <a:r>
              <a:rPr lang="en-US" sz="2500" dirty="0" err="1">
                <a:latin typeface="Georgia" panose="02040502050405020303" pitchFamily="18" charset="0"/>
              </a:rPr>
              <a:t>XGBoost</a:t>
            </a:r>
            <a:r>
              <a:rPr lang="en-US" sz="2500" dirty="0">
                <a:latin typeface="Georgia" panose="02040502050405020303" pitchFamily="18" charset="0"/>
              </a:rPr>
              <a:t> </a:t>
            </a:r>
            <a:r>
              <a:rPr lang="el-GR" sz="2500" dirty="0">
                <a:latin typeface="Georgia" panose="02040502050405020303" pitchFamily="18" charset="0"/>
              </a:rPr>
              <a:t>και η πρόβλεψη των εβδομαδιαίων θανάτων από </a:t>
            </a:r>
            <a:r>
              <a:rPr lang="en-US" sz="2500" dirty="0">
                <a:latin typeface="Georgia" panose="02040502050405020303" pitchFamily="18" charset="0"/>
              </a:rPr>
              <a:t>COVID-19 </a:t>
            </a:r>
            <a:r>
              <a:rPr lang="el-GR" sz="2500" dirty="0">
                <a:latin typeface="Georgia" panose="02040502050405020303" pitchFamily="18" charset="0"/>
              </a:rPr>
              <a:t>με </a:t>
            </a:r>
            <a:r>
              <a:rPr lang="en-US" sz="2500" dirty="0">
                <a:latin typeface="Georgia" panose="02040502050405020303" pitchFamily="18" charset="0"/>
              </a:rPr>
              <a:t>LSTM.</a:t>
            </a:r>
            <a:endParaRPr lang="el-GR" sz="2500" dirty="0">
              <a:latin typeface="Georgia" panose="02040502050405020303" pitchFamily="18" charset="0"/>
            </a:endParaRPr>
          </a:p>
        </p:txBody>
      </p:sp>
      <p:pic>
        <p:nvPicPr>
          <p:cNvPr id="9" name="Εικόνα 8" descr="Εικόνα που περιέχει σύμβολο, γραφικά, κύκλος, λογότυπο&#10;&#10;Περιγραφή που δημιουργήθηκε αυτόματα">
            <a:extLst>
              <a:ext uri="{FF2B5EF4-FFF2-40B4-BE49-F238E27FC236}">
                <a16:creationId xmlns:a16="http://schemas.microsoft.com/office/drawing/2014/main" id="{3FD9348C-3B9B-D29A-DC4A-5D9C7D059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634" y="4550019"/>
            <a:ext cx="2426480" cy="2426480"/>
          </a:xfrm>
          <a:prstGeom prst="rect">
            <a:avLst/>
          </a:prstGeom>
        </p:spPr>
      </p:pic>
      <p:pic>
        <p:nvPicPr>
          <p:cNvPr id="11" name="Εικόνα 10" descr="Εικόνα που περιέχει σκίτσο/σχέδιο, κύκλος, τέχνη&#10;&#10;Περιγραφή που δημιουργήθηκε αυτόματα">
            <a:extLst>
              <a:ext uri="{FF2B5EF4-FFF2-40B4-BE49-F238E27FC236}">
                <a16:creationId xmlns:a16="http://schemas.microsoft.com/office/drawing/2014/main" id="{1290C53F-0B07-9645-3157-FB357B6B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021" y="5122971"/>
            <a:ext cx="1107692" cy="1582417"/>
          </a:xfrm>
          <a:prstGeom prst="rect">
            <a:avLst/>
          </a:prstGeom>
        </p:spPr>
      </p:pic>
    </p:spTree>
    <p:extLst>
      <p:ext uri="{BB962C8B-B14F-4D97-AF65-F5344CB8AC3E}">
        <p14:creationId xmlns:p14="http://schemas.microsoft.com/office/powerpoint/2010/main" val="1467874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BE80196-5BB6-5D07-419C-EC1ED2067E95}"/>
              </a:ext>
            </a:extLst>
          </p:cNvPr>
          <p:cNvSpPr>
            <a:spLocks noGrp="1"/>
          </p:cNvSpPr>
          <p:nvPr>
            <p:ph type="title"/>
          </p:nvPr>
        </p:nvSpPr>
        <p:spPr>
          <a:xfrm>
            <a:off x="838200" y="276837"/>
            <a:ext cx="10515600" cy="828063"/>
          </a:xfrm>
        </p:spPr>
        <p:txBody>
          <a:bodyPr>
            <a:noAutofit/>
          </a:bodyPr>
          <a:lstStyle/>
          <a:p>
            <a:r>
              <a:rPr lang="el-GR" sz="3600" dirty="0">
                <a:latin typeface="Georgia" panose="02040502050405020303" pitchFamily="18" charset="0"/>
              </a:rPr>
              <a:t>Πρόβλεψη δεικτών Οδήγησης και Περπατήματος στην Αττική</a:t>
            </a:r>
          </a:p>
        </p:txBody>
      </p:sp>
      <p:sp>
        <p:nvSpPr>
          <p:cNvPr id="3" name="Θέση περιεχομένου 2">
            <a:extLst>
              <a:ext uri="{FF2B5EF4-FFF2-40B4-BE49-F238E27FC236}">
                <a16:creationId xmlns:a16="http://schemas.microsoft.com/office/drawing/2014/main" id="{88FCF4DA-F032-DBEC-56E5-18EC794D7232}"/>
              </a:ext>
            </a:extLst>
          </p:cNvPr>
          <p:cNvSpPr>
            <a:spLocks noGrp="1"/>
          </p:cNvSpPr>
          <p:nvPr>
            <p:ph idx="1"/>
          </p:nvPr>
        </p:nvSpPr>
        <p:spPr>
          <a:xfrm>
            <a:off x="838200" y="1590675"/>
            <a:ext cx="10515600" cy="4701068"/>
          </a:xfrm>
        </p:spPr>
        <p:txBody>
          <a:bodyPr>
            <a:normAutofit/>
          </a:bodyPr>
          <a:lstStyle/>
          <a:p>
            <a:r>
              <a:rPr lang="el-GR" sz="2500" dirty="0">
                <a:latin typeface="Georgia" panose="02040502050405020303" pitchFamily="18" charset="0"/>
              </a:rPr>
              <a:t>Ως χαρακτηριστικά εισόδου στο μοντέλο δόθηκαν ο αριθμός των ημερησίων συνολικών εμβολιασμών και οι δείκτες κινητικότητας στην Αττική, και ως χαρακτηριστικά πρόβλεψης ορίζονται οι αντίστοιχοι δείκτες. </a:t>
            </a:r>
            <a:endParaRPr lang="en-US" sz="2500" dirty="0">
              <a:latin typeface="Georgia" panose="02040502050405020303" pitchFamily="18" charset="0"/>
            </a:endParaRPr>
          </a:p>
          <a:p>
            <a:r>
              <a:rPr lang="el-GR" sz="2500" dirty="0">
                <a:latin typeface="Georgia" panose="02040502050405020303" pitchFamily="18" charset="0"/>
              </a:rPr>
              <a:t>Ορίζεται μέγεθος παραθύρου ίσο με τέσσερα</a:t>
            </a:r>
            <a:r>
              <a:rPr lang="en-US" sz="2500" dirty="0">
                <a:latin typeface="Georgia" panose="02040502050405020303" pitchFamily="18" charset="0"/>
              </a:rPr>
              <a:t>, </a:t>
            </a:r>
            <a:r>
              <a:rPr lang="el-GR" sz="2500" dirty="0">
                <a:latin typeface="Georgia" panose="02040502050405020303" pitchFamily="18" charset="0"/>
              </a:rPr>
              <a:t>το σύνολο των δεδομένων μετατρέπεται σε </a:t>
            </a:r>
            <a:r>
              <a:rPr lang="el-GR" sz="2500" dirty="0" err="1">
                <a:latin typeface="Georgia" panose="02040502050405020303" pitchFamily="18" charset="0"/>
              </a:rPr>
              <a:t>χρονοσειρά</a:t>
            </a:r>
            <a:r>
              <a:rPr lang="el-GR" sz="2500" dirty="0">
                <a:latin typeface="Georgia" panose="02040502050405020303" pitchFamily="18" charset="0"/>
              </a:rPr>
              <a:t> και πραγματοποιείται μετασχηματισμός των δεδομένων με </a:t>
            </a:r>
            <a:r>
              <a:rPr lang="en-US" sz="2500" dirty="0">
                <a:latin typeface="Georgia" panose="02040502050405020303" pitchFamily="18" charset="0"/>
              </a:rPr>
              <a:t>z- scaling.</a:t>
            </a:r>
          </a:p>
          <a:p>
            <a:r>
              <a:rPr lang="el-GR" sz="2500" dirty="0">
                <a:latin typeface="Georgia" panose="02040502050405020303" pitchFamily="18" charset="0"/>
              </a:rPr>
              <a:t>Το σύνολο των δεδομένων χωρίζεται σε </a:t>
            </a:r>
            <a:r>
              <a:rPr lang="en-US" sz="2500" dirty="0">
                <a:latin typeface="Georgia" panose="02040502050405020303" pitchFamily="18" charset="0"/>
              </a:rPr>
              <a:t>training (70%), validation (10%) </a:t>
            </a:r>
            <a:r>
              <a:rPr lang="el-GR" sz="2500" dirty="0">
                <a:latin typeface="Georgia" panose="02040502050405020303" pitchFamily="18" charset="0"/>
              </a:rPr>
              <a:t>και </a:t>
            </a:r>
            <a:r>
              <a:rPr lang="en-US" sz="2500" dirty="0">
                <a:latin typeface="Georgia" panose="02040502050405020303" pitchFamily="18" charset="0"/>
              </a:rPr>
              <a:t>test (20%) sets.</a:t>
            </a:r>
          </a:p>
          <a:p>
            <a:r>
              <a:rPr lang="el-GR" sz="2500" dirty="0">
                <a:latin typeface="Georgia" panose="02040502050405020303" pitchFamily="18" charset="0"/>
              </a:rPr>
              <a:t>Με βάση τα πειράματα που εκτελέστηκαν το περπάτημα ήταν δυνατόν να προβλεφθεί με μεγαλύτερη ακρίβεια από το μοντέλο σε σχέση με την οδήγηση</a:t>
            </a:r>
            <a:endParaRPr lang="en-US" sz="2500" dirty="0">
              <a:latin typeface="Georgia" panose="02040502050405020303" pitchFamily="18" charset="0"/>
            </a:endParaRPr>
          </a:p>
          <a:p>
            <a:endParaRPr lang="el-GR" dirty="0"/>
          </a:p>
        </p:txBody>
      </p:sp>
    </p:spTree>
    <p:extLst>
      <p:ext uri="{BB962C8B-B14F-4D97-AF65-F5344CB8AC3E}">
        <p14:creationId xmlns:p14="http://schemas.microsoft.com/office/powerpoint/2010/main" val="2531944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E4C9650-8BAA-3484-6453-FB678879DDBB}"/>
              </a:ext>
            </a:extLst>
          </p:cNvPr>
          <p:cNvSpPr>
            <a:spLocks noGrp="1"/>
          </p:cNvSpPr>
          <p:nvPr>
            <p:ph type="title"/>
          </p:nvPr>
        </p:nvSpPr>
        <p:spPr>
          <a:xfrm>
            <a:off x="838200" y="78994"/>
            <a:ext cx="10515600" cy="778859"/>
          </a:xfrm>
        </p:spPr>
        <p:txBody>
          <a:bodyPr>
            <a:noAutofit/>
          </a:bodyPr>
          <a:lstStyle/>
          <a:p>
            <a:r>
              <a:rPr lang="el-GR" sz="3500" dirty="0">
                <a:latin typeface="Georgia" panose="02040502050405020303" pitchFamily="18" charset="0"/>
              </a:rPr>
              <a:t>Γράφημα πρόβλεψης δεικτών Οδήγησης και Περπατήματος στην Αττική</a:t>
            </a:r>
          </a:p>
        </p:txBody>
      </p:sp>
      <p:pic>
        <p:nvPicPr>
          <p:cNvPr id="5" name="Θέση περιεχομένου 4" descr="Εικόνα που περιέχει κείμενο, γραμμή, στιγμιότυπο οθόνης, γράφημα&#10;&#10;Περιγραφή που δημιουργήθηκε αυτόματα">
            <a:extLst>
              <a:ext uri="{FF2B5EF4-FFF2-40B4-BE49-F238E27FC236}">
                <a16:creationId xmlns:a16="http://schemas.microsoft.com/office/drawing/2014/main" id="{05DB5E83-A783-E280-B0F8-9EEEBB658E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916" y="967667"/>
            <a:ext cx="8419088" cy="4350058"/>
          </a:xfrm>
        </p:spPr>
      </p:pic>
      <p:sp>
        <p:nvSpPr>
          <p:cNvPr id="6" name="TextBox 5">
            <a:extLst>
              <a:ext uri="{FF2B5EF4-FFF2-40B4-BE49-F238E27FC236}">
                <a16:creationId xmlns:a16="http://schemas.microsoft.com/office/drawing/2014/main" id="{DE24E776-EB01-7B69-565D-89288DD2C721}"/>
              </a:ext>
            </a:extLst>
          </p:cNvPr>
          <p:cNvSpPr txBox="1"/>
          <p:nvPr/>
        </p:nvSpPr>
        <p:spPr>
          <a:xfrm>
            <a:off x="838200" y="5303728"/>
            <a:ext cx="10515600" cy="1554272"/>
          </a:xfrm>
          <a:prstGeom prst="rect">
            <a:avLst/>
          </a:prstGeom>
          <a:noFill/>
        </p:spPr>
        <p:txBody>
          <a:bodyPr wrap="square" rtlCol="0">
            <a:spAutoFit/>
          </a:bodyPr>
          <a:lstStyle/>
          <a:p>
            <a:pPr algn="just"/>
            <a:r>
              <a:rPr lang="el-GR" sz="1900" dirty="0">
                <a:latin typeface="Georgia" panose="02040502050405020303" pitchFamily="18" charset="0"/>
              </a:rPr>
              <a:t>Οι </a:t>
            </a:r>
            <a:r>
              <a:rPr lang="el-GR" sz="1900" dirty="0" err="1">
                <a:latin typeface="Georgia" panose="02040502050405020303" pitchFamily="18" charset="0"/>
              </a:rPr>
              <a:t>χρονοσειρές</a:t>
            </a:r>
            <a:r>
              <a:rPr lang="el-GR" sz="1900" dirty="0">
                <a:latin typeface="Georgia" panose="02040502050405020303" pitchFamily="18" charset="0"/>
              </a:rPr>
              <a:t> της Οδήγησης και του Περπατήματος με τα πραγματικά δεδομένα αναπαρίστανται με πράσινο χρώμα και οι εκτιμώμενες από το μοντέλο GRU με κόκκινο. Περίοδος εκπαίδευσης ορίστηκε το χρονικό διάστημα από 2020-12-28 έως 2021-11-28, περίοδος </a:t>
            </a:r>
            <a:r>
              <a:rPr lang="el-GR" sz="1900" dirty="0" err="1">
                <a:latin typeface="Georgia" panose="02040502050405020303" pitchFamily="18" charset="0"/>
              </a:rPr>
              <a:t>validation</a:t>
            </a:r>
            <a:r>
              <a:rPr lang="el-GR" sz="1900" dirty="0">
                <a:latin typeface="Georgia" panose="02040502050405020303" pitchFamily="18" charset="0"/>
              </a:rPr>
              <a:t> από 2021-11-29 έως 2022-01-11 και τέλος περίοδος </a:t>
            </a:r>
            <a:r>
              <a:rPr lang="el-GR" sz="1900" dirty="0" err="1">
                <a:latin typeface="Georgia" panose="02040502050405020303" pitchFamily="18" charset="0"/>
              </a:rPr>
              <a:t>test</a:t>
            </a:r>
            <a:r>
              <a:rPr lang="el-GR" sz="1900" dirty="0">
                <a:latin typeface="Georgia" panose="02040502050405020303" pitchFamily="18" charset="0"/>
              </a:rPr>
              <a:t> από 2022-01-12 έως το τέλος των δεδομένων.</a:t>
            </a:r>
          </a:p>
        </p:txBody>
      </p:sp>
    </p:spTree>
    <p:extLst>
      <p:ext uri="{BB962C8B-B14F-4D97-AF65-F5344CB8AC3E}">
        <p14:creationId xmlns:p14="http://schemas.microsoft.com/office/powerpoint/2010/main" val="231276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291EBD6-A552-91DC-E9AD-F78668E19C3B}"/>
              </a:ext>
            </a:extLst>
          </p:cNvPr>
          <p:cNvSpPr>
            <a:spLocks noGrp="1"/>
          </p:cNvSpPr>
          <p:nvPr>
            <p:ph type="title"/>
          </p:nvPr>
        </p:nvSpPr>
        <p:spPr>
          <a:xfrm>
            <a:off x="838200" y="365125"/>
            <a:ext cx="10515600" cy="951947"/>
          </a:xfrm>
        </p:spPr>
        <p:txBody>
          <a:bodyPr>
            <a:noAutofit/>
          </a:bodyPr>
          <a:lstStyle/>
          <a:p>
            <a:r>
              <a:rPr lang="el-GR" sz="3600" dirty="0">
                <a:latin typeface="Georgia" panose="02040502050405020303" pitchFamily="18" charset="0"/>
              </a:rPr>
              <a:t>Πρόβλεψη κινητικότητας στις κατηγορίες της </a:t>
            </a:r>
            <a:r>
              <a:rPr lang="el-GR" sz="3600" dirty="0" err="1">
                <a:latin typeface="Georgia" panose="02040502050405020303" pitchFamily="18" charset="0"/>
              </a:rPr>
              <a:t>Google</a:t>
            </a:r>
            <a:r>
              <a:rPr lang="el-GR" sz="3600" dirty="0">
                <a:latin typeface="Georgia" panose="02040502050405020303" pitchFamily="18" charset="0"/>
              </a:rPr>
              <a:t> στην Περιφέρεια της Δυτικής Ελλάδας </a:t>
            </a:r>
          </a:p>
        </p:txBody>
      </p:sp>
      <p:sp>
        <p:nvSpPr>
          <p:cNvPr id="3" name="Θέση περιεχομένου 2">
            <a:extLst>
              <a:ext uri="{FF2B5EF4-FFF2-40B4-BE49-F238E27FC236}">
                <a16:creationId xmlns:a16="http://schemas.microsoft.com/office/drawing/2014/main" id="{82D86DB4-9A16-6142-2ABA-81009E2FE4EA}"/>
              </a:ext>
            </a:extLst>
          </p:cNvPr>
          <p:cNvSpPr>
            <a:spLocks noGrp="1"/>
          </p:cNvSpPr>
          <p:nvPr>
            <p:ph idx="1"/>
          </p:nvPr>
        </p:nvSpPr>
        <p:spPr>
          <a:xfrm>
            <a:off x="838200" y="1532661"/>
            <a:ext cx="10515600" cy="4960213"/>
          </a:xfrm>
        </p:spPr>
        <p:txBody>
          <a:bodyPr>
            <a:noAutofit/>
          </a:bodyPr>
          <a:lstStyle/>
          <a:p>
            <a:r>
              <a:rPr lang="el-GR" sz="2500" dirty="0">
                <a:latin typeface="Georgia" panose="02040502050405020303" pitchFamily="18" charset="0"/>
              </a:rPr>
              <a:t>Οι δείκτες κινητικότητας της </a:t>
            </a:r>
            <a:r>
              <a:rPr lang="en-US" sz="2500" dirty="0">
                <a:latin typeface="Georgia" panose="02040502050405020303" pitchFamily="18" charset="0"/>
              </a:rPr>
              <a:t>Google </a:t>
            </a:r>
            <a:r>
              <a:rPr lang="el-GR" sz="2500" dirty="0">
                <a:latin typeface="Georgia" panose="02040502050405020303" pitchFamily="18" charset="0"/>
              </a:rPr>
              <a:t>αφορούν τις κατηγορίες των </a:t>
            </a:r>
            <a:r>
              <a:rPr lang="en-US" sz="2500" dirty="0">
                <a:latin typeface="Georgia" panose="02040502050405020303" pitchFamily="18" charset="0"/>
              </a:rPr>
              <a:t>«Retail and</a:t>
            </a:r>
            <a:r>
              <a:rPr lang="el-GR" sz="2500" dirty="0">
                <a:latin typeface="Georgia" panose="02040502050405020303" pitchFamily="18" charset="0"/>
              </a:rPr>
              <a:t> </a:t>
            </a:r>
            <a:r>
              <a:rPr lang="en-US" sz="2500" dirty="0">
                <a:latin typeface="Georgia" panose="02040502050405020303" pitchFamily="18" charset="0"/>
              </a:rPr>
              <a:t>Recreation», «Grocery and pharmacy», «Parks», «Transit stations», «Workplaces» και «Residential»</a:t>
            </a:r>
            <a:r>
              <a:rPr lang="el-GR" sz="2500" dirty="0">
                <a:latin typeface="Georgia" panose="02040502050405020303" pitchFamily="18" charset="0"/>
              </a:rPr>
              <a:t>.</a:t>
            </a:r>
          </a:p>
          <a:p>
            <a:r>
              <a:rPr lang="el-GR" sz="2500" dirty="0">
                <a:latin typeface="Georgia" panose="02040502050405020303" pitchFamily="18" charset="0"/>
              </a:rPr>
              <a:t>Ως χαρακτηριστικά εισόδου στο μοντέλο </a:t>
            </a:r>
            <a:r>
              <a:rPr lang="en-US" sz="2500" dirty="0" err="1">
                <a:latin typeface="Georgia" panose="02040502050405020303" pitchFamily="18" charset="0"/>
              </a:rPr>
              <a:t>XGBoost</a:t>
            </a:r>
            <a:r>
              <a:rPr lang="en-US" sz="2500" dirty="0">
                <a:latin typeface="Georgia" panose="02040502050405020303" pitchFamily="18" charset="0"/>
              </a:rPr>
              <a:t> </a:t>
            </a:r>
            <a:r>
              <a:rPr lang="el-GR" sz="2500" dirty="0">
                <a:latin typeface="Georgia" panose="02040502050405020303" pitchFamily="18" charset="0"/>
              </a:rPr>
              <a:t>δόθηκαν τα ημερήσια κρούσματα και οι δείκτες κινητικότητας στις </a:t>
            </a:r>
            <a:r>
              <a:rPr lang="el-GR" sz="2500" dirty="0" err="1">
                <a:latin typeface="Georgia" panose="02040502050405020303" pitchFamily="18" charset="0"/>
              </a:rPr>
              <a:t>Google</a:t>
            </a:r>
            <a:r>
              <a:rPr lang="el-GR" sz="2500" dirty="0">
                <a:latin typeface="Georgia" panose="02040502050405020303" pitchFamily="18" charset="0"/>
              </a:rPr>
              <a:t> κατηγορίες στην Περιφέρεια της Δυτικής Ελλάδας και ως χαρακτηριστικά πρόβλεψης ορίζονται οι αντίστοιχοι δείκτες.</a:t>
            </a:r>
          </a:p>
          <a:p>
            <a:r>
              <a:rPr lang="el-GR" sz="2500" dirty="0">
                <a:latin typeface="Georgia" panose="02040502050405020303" pitchFamily="18" charset="0"/>
              </a:rPr>
              <a:t>Επιλέγονται οι εγγραφές που αφορούν μόνο την περιφέρεια Δυτικής Ελλάδας πραγματοποιώντας κατάλληλη ομαδοποίηση και άθροισμα των δεδομένων των περιοχών που απαρτίζουν αυτήν την περιφέρεια.</a:t>
            </a:r>
          </a:p>
          <a:p>
            <a:r>
              <a:rPr lang="el-GR" sz="2500" dirty="0">
                <a:latin typeface="Georgia" panose="02040502050405020303" pitchFamily="18" charset="0"/>
              </a:rPr>
              <a:t>Ορίζεται αριθμός παρελθοντικών χρονικών βημάτων ίσος με επτά, γίνεται χρήση της τεχνικής </a:t>
            </a:r>
            <a:r>
              <a:rPr lang="el-GR" sz="2500" dirty="0" err="1">
                <a:latin typeface="Georgia" panose="02040502050405020303" pitchFamily="18" charset="0"/>
              </a:rPr>
              <a:t>Standardization</a:t>
            </a:r>
            <a:r>
              <a:rPr lang="el-GR" sz="2500" dirty="0">
                <a:latin typeface="Georgia" panose="02040502050405020303" pitchFamily="18" charset="0"/>
              </a:rPr>
              <a:t> στο σύνολο δεδομένων και χωρίζεται σε </a:t>
            </a:r>
            <a:r>
              <a:rPr lang="el-GR" sz="2500" dirty="0" err="1">
                <a:latin typeface="Georgia" panose="02040502050405020303" pitchFamily="18" charset="0"/>
              </a:rPr>
              <a:t>training</a:t>
            </a:r>
            <a:r>
              <a:rPr lang="el-GR" sz="2500" dirty="0">
                <a:latin typeface="Georgia" panose="02040502050405020303" pitchFamily="18" charset="0"/>
              </a:rPr>
              <a:t> (60%) και </a:t>
            </a:r>
            <a:r>
              <a:rPr lang="el-GR" sz="2500" dirty="0" err="1">
                <a:latin typeface="Georgia" panose="02040502050405020303" pitchFamily="18" charset="0"/>
              </a:rPr>
              <a:t>test</a:t>
            </a:r>
            <a:r>
              <a:rPr lang="el-GR" sz="2500" dirty="0">
                <a:latin typeface="Georgia" panose="02040502050405020303" pitchFamily="18" charset="0"/>
              </a:rPr>
              <a:t> (40%) </a:t>
            </a:r>
            <a:r>
              <a:rPr lang="el-GR" sz="2500" dirty="0" err="1">
                <a:latin typeface="Georgia" panose="02040502050405020303" pitchFamily="18" charset="0"/>
              </a:rPr>
              <a:t>sets</a:t>
            </a:r>
            <a:r>
              <a:rPr lang="el-GR" sz="2500" dirty="0">
                <a:latin typeface="Georgia" panose="02040502050405020303" pitchFamily="18" charset="0"/>
              </a:rPr>
              <a:t>.</a:t>
            </a:r>
          </a:p>
        </p:txBody>
      </p:sp>
    </p:spTree>
    <p:extLst>
      <p:ext uri="{BB962C8B-B14F-4D97-AF65-F5344CB8AC3E}">
        <p14:creationId xmlns:p14="http://schemas.microsoft.com/office/powerpoint/2010/main" val="691981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002EF6-7E7D-A02A-CEBE-6F1FA5A7D94F}"/>
              </a:ext>
            </a:extLst>
          </p:cNvPr>
          <p:cNvSpPr>
            <a:spLocks noGrp="1"/>
          </p:cNvSpPr>
          <p:nvPr>
            <p:ph type="title"/>
          </p:nvPr>
        </p:nvSpPr>
        <p:spPr>
          <a:xfrm>
            <a:off x="838200" y="365125"/>
            <a:ext cx="10515600" cy="633165"/>
          </a:xfrm>
        </p:spPr>
        <p:txBody>
          <a:bodyPr>
            <a:noAutofit/>
          </a:bodyPr>
          <a:lstStyle/>
          <a:p>
            <a:pPr algn="just"/>
            <a:r>
              <a:rPr lang="el-GR" sz="3500" dirty="0">
                <a:latin typeface="Georgia" panose="02040502050405020303" pitchFamily="18" charset="0"/>
              </a:rPr>
              <a:t>Γράφημα πρόβλεψης κινητικότητας στις κατηγορίες της </a:t>
            </a:r>
            <a:r>
              <a:rPr lang="el-GR" sz="3500" dirty="0" err="1">
                <a:latin typeface="Georgia" panose="02040502050405020303" pitchFamily="18" charset="0"/>
              </a:rPr>
              <a:t>Google</a:t>
            </a:r>
            <a:r>
              <a:rPr lang="el-GR" sz="3500" dirty="0">
                <a:latin typeface="Georgia" panose="02040502050405020303" pitchFamily="18" charset="0"/>
              </a:rPr>
              <a:t> στην Περιφέρεια της Δυτικής Ελλάδας </a:t>
            </a:r>
          </a:p>
        </p:txBody>
      </p:sp>
      <p:pic>
        <p:nvPicPr>
          <p:cNvPr id="6" name="Θέση περιεχομένου 5"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94DD0B1A-349B-2E91-A11A-EE958D45C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1264" y="1187388"/>
            <a:ext cx="8569471" cy="4483223"/>
          </a:xfrm>
        </p:spPr>
      </p:pic>
      <p:sp>
        <p:nvSpPr>
          <p:cNvPr id="4" name="TextBox 3">
            <a:extLst>
              <a:ext uri="{FF2B5EF4-FFF2-40B4-BE49-F238E27FC236}">
                <a16:creationId xmlns:a16="http://schemas.microsoft.com/office/drawing/2014/main" id="{2A9C9020-794F-113A-93D0-4F191EDC7FD7}"/>
              </a:ext>
            </a:extLst>
          </p:cNvPr>
          <p:cNvSpPr txBox="1"/>
          <p:nvPr/>
        </p:nvSpPr>
        <p:spPr>
          <a:xfrm>
            <a:off x="838200" y="5632074"/>
            <a:ext cx="10196744" cy="1261884"/>
          </a:xfrm>
          <a:prstGeom prst="rect">
            <a:avLst/>
          </a:prstGeom>
          <a:noFill/>
        </p:spPr>
        <p:txBody>
          <a:bodyPr wrap="square" rtlCol="0">
            <a:spAutoFit/>
          </a:bodyPr>
          <a:lstStyle/>
          <a:p>
            <a:pPr algn="just"/>
            <a:r>
              <a:rPr lang="el-GR" sz="1900" dirty="0">
                <a:latin typeface="Georgia" panose="02040502050405020303" pitchFamily="18" charset="0"/>
              </a:rPr>
              <a:t>Οι </a:t>
            </a:r>
            <a:r>
              <a:rPr lang="el-GR" sz="1900" dirty="0" err="1">
                <a:latin typeface="Georgia" panose="02040502050405020303" pitchFamily="18" charset="0"/>
              </a:rPr>
              <a:t>χρονοσειρές</a:t>
            </a:r>
            <a:r>
              <a:rPr lang="el-GR" sz="1900" dirty="0">
                <a:latin typeface="Georgia" panose="02040502050405020303" pitchFamily="18" charset="0"/>
              </a:rPr>
              <a:t> με τα πραγματικά δεδομένα αναπαρίστανται με πράσινο χρώμα και οι εκτιμώμενες από το μοντέλο με κόκκινο. Περίοδος εκπαίδευσης ορίστηκε το χρονικό διάστημα από 2020-12-28 έως 2021-08-17 και περίοδος </a:t>
            </a:r>
            <a:r>
              <a:rPr lang="el-GR" sz="1900" dirty="0" err="1">
                <a:latin typeface="Georgia" panose="02040502050405020303" pitchFamily="18" charset="0"/>
              </a:rPr>
              <a:t>test</a:t>
            </a:r>
            <a:r>
              <a:rPr lang="el-GR" sz="1900" dirty="0">
                <a:latin typeface="Georgia" panose="02040502050405020303" pitchFamily="18" charset="0"/>
              </a:rPr>
              <a:t> από 2021-08-18 έως το τέλος των δεδομένων.</a:t>
            </a:r>
          </a:p>
        </p:txBody>
      </p:sp>
    </p:spTree>
    <p:extLst>
      <p:ext uri="{BB962C8B-B14F-4D97-AF65-F5344CB8AC3E}">
        <p14:creationId xmlns:p14="http://schemas.microsoft.com/office/powerpoint/2010/main" val="1378113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9880B9A-9DFD-BD05-A69B-20959C9535FC}"/>
              </a:ext>
            </a:extLst>
          </p:cNvPr>
          <p:cNvSpPr>
            <a:spLocks noGrp="1"/>
          </p:cNvSpPr>
          <p:nvPr>
            <p:ph type="title"/>
          </p:nvPr>
        </p:nvSpPr>
        <p:spPr>
          <a:xfrm>
            <a:off x="838200" y="67112"/>
            <a:ext cx="10515600" cy="1086985"/>
          </a:xfrm>
        </p:spPr>
        <p:txBody>
          <a:bodyPr>
            <a:normAutofit/>
          </a:bodyPr>
          <a:lstStyle/>
          <a:p>
            <a:pPr algn="just"/>
            <a:r>
              <a:rPr lang="el-GR" sz="3600" dirty="0">
                <a:latin typeface="Georgia" panose="02040502050405020303" pitchFamily="18" charset="0"/>
              </a:rPr>
              <a:t>Πρόβλεψη μέσων εβδομαδιαίων θανάτων από </a:t>
            </a:r>
            <a:r>
              <a:rPr lang="en-US" sz="3600" dirty="0">
                <a:latin typeface="Georgia" panose="02040502050405020303" pitchFamily="18" charset="0"/>
              </a:rPr>
              <a:t>Covid-19</a:t>
            </a:r>
            <a:r>
              <a:rPr lang="el-GR" sz="3600" dirty="0">
                <a:latin typeface="Georgia" panose="02040502050405020303" pitchFamily="18" charset="0"/>
              </a:rPr>
              <a:t> </a:t>
            </a:r>
          </a:p>
        </p:txBody>
      </p:sp>
      <p:sp>
        <p:nvSpPr>
          <p:cNvPr id="3" name="Θέση περιεχομένου 2">
            <a:extLst>
              <a:ext uri="{FF2B5EF4-FFF2-40B4-BE49-F238E27FC236}">
                <a16:creationId xmlns:a16="http://schemas.microsoft.com/office/drawing/2014/main" id="{ECED32C0-5A5C-AA33-2A6A-10441D5D8531}"/>
              </a:ext>
            </a:extLst>
          </p:cNvPr>
          <p:cNvSpPr>
            <a:spLocks noGrp="1"/>
          </p:cNvSpPr>
          <p:nvPr>
            <p:ph idx="1"/>
          </p:nvPr>
        </p:nvSpPr>
        <p:spPr>
          <a:xfrm>
            <a:off x="838200" y="1380762"/>
            <a:ext cx="10515600" cy="473405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Ως χαρακτηριστικά εισόδου στο μοντέλο </a:t>
            </a:r>
            <a:r>
              <a:rPr kumimoji="0" lang="en-US" sz="2500" b="0" i="0" u="none" strike="noStrike" kern="1200" cap="none" spc="0" normalizeH="0" baseline="0" noProof="0" dirty="0">
                <a:ln>
                  <a:noFill/>
                </a:ln>
                <a:solidFill>
                  <a:prstClr val="black"/>
                </a:solidFill>
                <a:effectLst/>
                <a:uLnTx/>
                <a:uFillTx/>
                <a:latin typeface="Georgia" panose="02040502050405020303" pitchFamily="18" charset="0"/>
              </a:rPr>
              <a:t>LSTM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δόθηκαν ο</a:t>
            </a:r>
            <a:r>
              <a:rPr kumimoji="0" lang="en-US" sz="2500" b="0" i="0" u="none" strike="noStrike" kern="1200" cap="none" spc="0" normalizeH="0" baseline="0" noProof="0" dirty="0">
                <a:ln>
                  <a:noFill/>
                </a:ln>
                <a:solidFill>
                  <a:prstClr val="black"/>
                </a:solidFill>
                <a:effectLst/>
                <a:uLnTx/>
                <a:uFillTx/>
                <a:latin typeface="Georgia" panose="02040502050405020303" pitchFamily="18" charset="0"/>
              </a:rPr>
              <a:t>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μέσος εβδομαδιαίος αριθμός των θανάτων, ο μέσος εβδομαδιαίος αριθμός των ασθενών που βρίσκεται σε μονάδες εντατικής θεραπείας και οι μέσοι εβδομαδιαίοι πανελλαδικοί δείκτες κινητικότητας των πολιτών στις κατηγορίες </a:t>
            </a:r>
            <a:r>
              <a:rPr kumimoji="0" lang="en-US" sz="2500" b="0" i="0" u="none" strike="noStrike" kern="1200" cap="none" spc="0" normalizeH="0" baseline="0" noProof="0" dirty="0">
                <a:ln>
                  <a:noFill/>
                </a:ln>
                <a:solidFill>
                  <a:prstClr val="black"/>
                </a:solidFill>
                <a:effectLst/>
                <a:uLnTx/>
                <a:uFillTx/>
                <a:latin typeface="Georgia" panose="02040502050405020303" pitchFamily="18" charset="0"/>
              </a:rPr>
              <a:t>Google</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 και ως χαρακτηριστικό πρόβλεψης ορίζεται ο αντίστοιχος δείκτης των θανάτων.</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l-GR" sz="2500" dirty="0">
                <a:latin typeface="Georgia" panose="02040502050405020303" pitchFamily="18" charset="0"/>
              </a:rPr>
              <a:t>Ορίστηκε </a:t>
            </a:r>
            <a:r>
              <a:rPr lang="en-US" sz="2500" dirty="0">
                <a:latin typeface="Georgia" panose="02040502050405020303" pitchFamily="18" charset="0"/>
              </a:rPr>
              <a:t>batch size </a:t>
            </a:r>
            <a:r>
              <a:rPr lang="el-GR" sz="2500" dirty="0">
                <a:latin typeface="Georgia" panose="02040502050405020303" pitchFamily="18" charset="0"/>
              </a:rPr>
              <a:t>ίσο με 1, μέγεθος παραθύρου παρελθοντικών δεδομένων εβδομαδιαίας φύσης ίσο με 4 και αριθμός βήματος πρόβλεψης ίσος με 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l-GR" sz="2500" dirty="0">
                <a:latin typeface="Georgia" panose="02040502050405020303" pitchFamily="18" charset="0"/>
              </a:rPr>
              <a:t>Εφαρμόστηκε </a:t>
            </a:r>
            <a:r>
              <a:rPr lang="el-GR" sz="2500" dirty="0" err="1">
                <a:latin typeface="Georgia" panose="02040502050405020303" pitchFamily="18" charset="0"/>
              </a:rPr>
              <a:t>κανονικοποιήση</a:t>
            </a:r>
            <a:r>
              <a:rPr lang="el-GR" sz="2500" dirty="0">
                <a:latin typeface="Georgia" panose="02040502050405020303" pitchFamily="18" charset="0"/>
              </a:rPr>
              <a:t> στα χαρακτηριστικά (z-</a:t>
            </a:r>
            <a:r>
              <a:rPr lang="el-GR" sz="2500" dirty="0" err="1">
                <a:latin typeface="Georgia" panose="02040502050405020303" pitchFamily="18" charset="0"/>
              </a:rPr>
              <a:t>score</a:t>
            </a:r>
            <a:r>
              <a:rPr lang="el-GR" sz="2500" dirty="0">
                <a:latin typeface="Georgia" panose="02040502050405020303" pitchFamily="18" charset="0"/>
              </a:rPr>
              <a:t> </a:t>
            </a:r>
            <a:r>
              <a:rPr lang="el-GR" sz="2500" dirty="0" err="1">
                <a:latin typeface="Georgia" panose="02040502050405020303" pitchFamily="18" charset="0"/>
              </a:rPr>
              <a:t>normalization</a:t>
            </a:r>
            <a:r>
              <a:rPr lang="el-GR" sz="2500" dirty="0">
                <a:latin typeface="Georgia" panose="02040502050405020303" pitchFamily="18" charset="0"/>
              </a:rPr>
              <a:t>) και το σύνολο δεδομένων χωρίστηκε σε </a:t>
            </a:r>
            <a:r>
              <a:rPr lang="el-GR" sz="2500" dirty="0" err="1">
                <a:latin typeface="Georgia" panose="02040502050405020303" pitchFamily="18" charset="0"/>
              </a:rPr>
              <a:t>training</a:t>
            </a:r>
            <a:r>
              <a:rPr lang="el-GR" sz="2500" dirty="0">
                <a:latin typeface="Georgia" panose="02040502050405020303" pitchFamily="18" charset="0"/>
              </a:rPr>
              <a:t> (60%), </a:t>
            </a:r>
            <a:r>
              <a:rPr lang="el-GR" sz="2500" dirty="0" err="1">
                <a:latin typeface="Georgia" panose="02040502050405020303" pitchFamily="18" charset="0"/>
              </a:rPr>
              <a:t>validation</a:t>
            </a:r>
            <a:r>
              <a:rPr lang="el-GR" sz="2500" dirty="0">
                <a:latin typeface="Georgia" panose="02040502050405020303" pitchFamily="18" charset="0"/>
              </a:rPr>
              <a:t> (20%) και </a:t>
            </a:r>
            <a:r>
              <a:rPr lang="el-GR" sz="2500" dirty="0" err="1">
                <a:latin typeface="Georgia" panose="02040502050405020303" pitchFamily="18" charset="0"/>
              </a:rPr>
              <a:t>test</a:t>
            </a:r>
            <a:r>
              <a:rPr lang="el-GR" sz="2500" dirty="0">
                <a:latin typeface="Georgia" panose="02040502050405020303" pitchFamily="18" charset="0"/>
              </a:rPr>
              <a:t> (20%) </a:t>
            </a:r>
            <a:r>
              <a:rPr lang="el-GR" sz="2500" dirty="0" err="1">
                <a:latin typeface="Georgia" panose="02040502050405020303" pitchFamily="18" charset="0"/>
              </a:rPr>
              <a:t>sets</a:t>
            </a:r>
            <a:r>
              <a:rPr lang="el-GR" sz="2500" dirty="0">
                <a:latin typeface="Georgia" panose="02040502050405020303" pitchFamily="18" charset="0"/>
              </a:rPr>
              <a:t>.</a:t>
            </a:r>
          </a:p>
        </p:txBody>
      </p:sp>
    </p:spTree>
    <p:extLst>
      <p:ext uri="{BB962C8B-B14F-4D97-AF65-F5344CB8AC3E}">
        <p14:creationId xmlns:p14="http://schemas.microsoft.com/office/powerpoint/2010/main" val="369238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8D409A-FABA-4346-CBFB-10146F004D8B}"/>
              </a:ext>
            </a:extLst>
          </p:cNvPr>
          <p:cNvSpPr>
            <a:spLocks noGrp="1"/>
          </p:cNvSpPr>
          <p:nvPr>
            <p:ph type="title"/>
          </p:nvPr>
        </p:nvSpPr>
        <p:spPr>
          <a:xfrm>
            <a:off x="987556" y="114504"/>
            <a:ext cx="10515600" cy="755819"/>
          </a:xfrm>
        </p:spPr>
        <p:txBody>
          <a:bodyPr>
            <a:noAutofit/>
          </a:bodyPr>
          <a:lstStyle/>
          <a:p>
            <a:r>
              <a:rPr kumimoji="0" lang="el-GR" sz="3500" b="0" i="0" u="none" strike="noStrike" kern="1200" cap="none" spc="0" normalizeH="0" baseline="0" noProof="0" dirty="0">
                <a:ln>
                  <a:noFill/>
                </a:ln>
                <a:solidFill>
                  <a:prstClr val="black"/>
                </a:solidFill>
                <a:effectLst/>
                <a:uLnTx/>
                <a:uFillTx/>
                <a:latin typeface="Georgia" panose="02040502050405020303" pitchFamily="18" charset="0"/>
              </a:rPr>
              <a:t>Γράφημα πρόβλεψης μέσων εβδομαδιαίων θανάτων από </a:t>
            </a:r>
            <a:r>
              <a:rPr kumimoji="0" lang="en-US" sz="3500" b="0" i="0" u="none" strike="noStrike" kern="1200" cap="none" spc="0" normalizeH="0" baseline="0" noProof="0" dirty="0">
                <a:ln>
                  <a:noFill/>
                </a:ln>
                <a:solidFill>
                  <a:prstClr val="black"/>
                </a:solidFill>
                <a:effectLst/>
                <a:uLnTx/>
                <a:uFillTx/>
                <a:latin typeface="Georgia" panose="02040502050405020303" pitchFamily="18" charset="0"/>
              </a:rPr>
              <a:t>Covid-19</a:t>
            </a:r>
            <a:r>
              <a:rPr kumimoji="0" lang="el-GR" sz="3500" b="0" i="0" u="none" strike="noStrike" kern="1200" cap="none" spc="0" normalizeH="0" baseline="0" noProof="0" dirty="0">
                <a:ln>
                  <a:noFill/>
                </a:ln>
                <a:solidFill>
                  <a:prstClr val="black"/>
                </a:solidFill>
                <a:effectLst/>
                <a:uLnTx/>
                <a:uFillTx/>
                <a:latin typeface="Georgia" panose="02040502050405020303" pitchFamily="18" charset="0"/>
              </a:rPr>
              <a:t> </a:t>
            </a:r>
            <a:endParaRPr lang="el-GR" sz="3500" dirty="0">
              <a:latin typeface="Georgia" panose="02040502050405020303" pitchFamily="18" charset="0"/>
            </a:endParaRPr>
          </a:p>
        </p:txBody>
      </p:sp>
      <p:pic>
        <p:nvPicPr>
          <p:cNvPr id="5" name="Θέση περιεχομένου 4" descr="Εικόνα που περιέχει κείμενο, γράφημα, διάγραμμα, γραμμή&#10;&#10;Περιγραφή που δημιουργήθηκε αυτόματα">
            <a:extLst>
              <a:ext uri="{FF2B5EF4-FFF2-40B4-BE49-F238E27FC236}">
                <a16:creationId xmlns:a16="http://schemas.microsoft.com/office/drawing/2014/main" id="{0751FB5D-AE70-7F2C-D6EF-90E7ACA30F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776" y="955212"/>
            <a:ext cx="8084447" cy="4079572"/>
          </a:xfrm>
        </p:spPr>
      </p:pic>
      <p:sp>
        <p:nvSpPr>
          <p:cNvPr id="7" name="TextBox 6">
            <a:extLst>
              <a:ext uri="{FF2B5EF4-FFF2-40B4-BE49-F238E27FC236}">
                <a16:creationId xmlns:a16="http://schemas.microsoft.com/office/drawing/2014/main" id="{B2119C2B-64E4-D525-5FA7-2FC61AAE4ACC}"/>
              </a:ext>
            </a:extLst>
          </p:cNvPr>
          <p:cNvSpPr txBox="1"/>
          <p:nvPr/>
        </p:nvSpPr>
        <p:spPr>
          <a:xfrm>
            <a:off x="424564" y="5034784"/>
            <a:ext cx="10998693" cy="1846659"/>
          </a:xfrm>
          <a:prstGeom prst="rect">
            <a:avLst/>
          </a:prstGeom>
          <a:noFill/>
        </p:spPr>
        <p:txBody>
          <a:bodyPr wrap="square" rtlCol="0">
            <a:spAutoFit/>
          </a:bodyPr>
          <a:lstStyle/>
          <a:p>
            <a:pPr algn="just"/>
            <a:r>
              <a:rPr lang="el-GR" sz="1900" dirty="0">
                <a:latin typeface="Georgia" panose="02040502050405020303" pitchFamily="18" charset="0"/>
              </a:rPr>
              <a:t>Η </a:t>
            </a:r>
            <a:r>
              <a:rPr lang="el-GR" sz="1900" dirty="0" err="1">
                <a:latin typeface="Georgia" panose="02040502050405020303" pitchFamily="18" charset="0"/>
              </a:rPr>
              <a:t>χρονοσειρά</a:t>
            </a:r>
            <a:r>
              <a:rPr lang="el-GR" sz="1900" dirty="0">
                <a:latin typeface="Georgia" panose="02040502050405020303" pitchFamily="18" charset="0"/>
              </a:rPr>
              <a:t> των μέσων εβδομαδιαίων θανάτων με τα πραγματικά δεδομένα αναπαρίστανται με πράσινο χρώμα και η εκτιμώμενη από το μοντέλο με κόκκινο. Περίοδος εκπαίδευσης ορίστηκε το χρονικό διάστημα από 2020-12-28 έως 2021-08-14, περίοδος </a:t>
            </a:r>
            <a:r>
              <a:rPr lang="el-GR" sz="1900" dirty="0" err="1">
                <a:latin typeface="Georgia" panose="02040502050405020303" pitchFamily="18" charset="0"/>
              </a:rPr>
              <a:t>validation</a:t>
            </a:r>
            <a:r>
              <a:rPr lang="el-GR" sz="1900" dirty="0">
                <a:latin typeface="Georgia" panose="02040502050405020303" pitchFamily="18" charset="0"/>
              </a:rPr>
              <a:t> από 2021-08-15 έως 2022-01-29 και περίοδος </a:t>
            </a:r>
            <a:r>
              <a:rPr lang="el-GR" sz="1900" dirty="0" err="1">
                <a:latin typeface="Georgia" panose="02040502050405020303" pitchFamily="18" charset="0"/>
              </a:rPr>
              <a:t>test</a:t>
            </a:r>
            <a:r>
              <a:rPr lang="el-GR" sz="1900" dirty="0">
                <a:latin typeface="Georgia" panose="02040502050405020303" pitchFamily="18" charset="0"/>
              </a:rPr>
              <a:t> από 2022-01-30 έως το τέλος των δεδομένων. Σε γενικές γραμμές, παρατηρούμε ότι η τάση της </a:t>
            </a:r>
            <a:r>
              <a:rPr lang="el-GR" sz="1900" dirty="0" err="1">
                <a:latin typeface="Georgia" panose="02040502050405020303" pitchFamily="18" charset="0"/>
              </a:rPr>
              <a:t>χρονοσειράς</a:t>
            </a:r>
            <a:r>
              <a:rPr lang="el-GR" sz="1900" dirty="0">
                <a:latin typeface="Georgia" panose="02040502050405020303" pitchFamily="18" charset="0"/>
              </a:rPr>
              <a:t> των πανελληνίων εβδομαδιαίων μέσων θανάτων προβλέφθηκε επιτυχώς από το μοντέλο.</a:t>
            </a:r>
          </a:p>
        </p:txBody>
      </p:sp>
    </p:spTree>
    <p:extLst>
      <p:ext uri="{BB962C8B-B14F-4D97-AF65-F5344CB8AC3E}">
        <p14:creationId xmlns:p14="http://schemas.microsoft.com/office/powerpoint/2010/main" val="759997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8629148-C59A-6DB5-DBF0-0924116C408B}"/>
              </a:ext>
            </a:extLst>
          </p:cNvPr>
          <p:cNvSpPr>
            <a:spLocks noGrp="1"/>
          </p:cNvSpPr>
          <p:nvPr>
            <p:ph type="title"/>
          </p:nvPr>
        </p:nvSpPr>
        <p:spPr>
          <a:xfrm>
            <a:off x="1148592" y="213919"/>
            <a:ext cx="10515600" cy="876650"/>
          </a:xfrm>
        </p:spPr>
        <p:txBody>
          <a:bodyPr>
            <a:normAutofit/>
          </a:bodyPr>
          <a:lstStyle/>
          <a:p>
            <a:r>
              <a:rPr lang="el-GR" sz="3600" dirty="0">
                <a:latin typeface="Georgia" panose="02040502050405020303" pitchFamily="18" charset="0"/>
              </a:rPr>
              <a:t>Συμπεράσματα πειραματικής μελέτης</a:t>
            </a:r>
          </a:p>
        </p:txBody>
      </p:sp>
      <p:sp>
        <p:nvSpPr>
          <p:cNvPr id="3" name="Θέση περιεχομένου 2">
            <a:extLst>
              <a:ext uri="{FF2B5EF4-FFF2-40B4-BE49-F238E27FC236}">
                <a16:creationId xmlns:a16="http://schemas.microsoft.com/office/drawing/2014/main" id="{EA7EE608-0893-FA16-A2BF-06E7A0A4E5D5}"/>
              </a:ext>
            </a:extLst>
          </p:cNvPr>
          <p:cNvSpPr>
            <a:spLocks noGrp="1"/>
          </p:cNvSpPr>
          <p:nvPr>
            <p:ph idx="1"/>
          </p:nvPr>
        </p:nvSpPr>
        <p:spPr>
          <a:xfrm>
            <a:off x="527808" y="1013765"/>
            <a:ext cx="11359391" cy="5301842"/>
          </a:xfrm>
        </p:spPr>
        <p:txBody>
          <a:bodyPr>
            <a:normAutofit/>
          </a:bodyPr>
          <a:lstStyle/>
          <a:p>
            <a:pPr algn="just"/>
            <a:r>
              <a:rPr lang="el-GR" sz="2500" dirty="0">
                <a:latin typeface="Georgia" panose="02040502050405020303" pitchFamily="18" charset="0"/>
              </a:rPr>
              <a:t>Η κινητικότητα των πολιτών είναι θετικά </a:t>
            </a:r>
            <a:r>
              <a:rPr lang="el-GR" sz="2500" dirty="0" err="1">
                <a:latin typeface="Georgia" panose="02040502050405020303" pitchFamily="18" charset="0"/>
              </a:rPr>
              <a:t>συσχετιζόμενη</a:t>
            </a:r>
            <a:r>
              <a:rPr lang="el-GR" sz="2500" dirty="0">
                <a:latin typeface="Georgia" panose="02040502050405020303" pitchFamily="18" charset="0"/>
              </a:rPr>
              <a:t> με την μετάδοση του ιού, καθώς η ύπαρξη του εμβολίου κατά του COVID19 και οι αριθμοί των κρουσμάτων, θανάτων και ατόμων σε Μονάδες Εντατικής θεραπείας αλληλοεπιδρούν τόσο μεταξύ τους όσο και με την ανθρώπινη κινητικότητα</a:t>
            </a:r>
          </a:p>
          <a:p>
            <a:pPr algn="just"/>
            <a:r>
              <a:rPr lang="el-GR" sz="2500" dirty="0">
                <a:latin typeface="Georgia" panose="02040502050405020303" pitchFamily="18" charset="0"/>
              </a:rPr>
              <a:t>Η </a:t>
            </a:r>
            <a:r>
              <a:rPr lang="el-GR" sz="2500" dirty="0" err="1">
                <a:latin typeface="Georgia" panose="02040502050405020303" pitchFamily="18" charset="0"/>
              </a:rPr>
              <a:t>χρονοσειρά</a:t>
            </a:r>
            <a:r>
              <a:rPr lang="el-GR" sz="2500" dirty="0">
                <a:latin typeface="Georgia" panose="02040502050405020303" pitchFamily="18" charset="0"/>
              </a:rPr>
              <a:t> τους περπατήματος κατά την διάρκεια της πανδημίας εμφάνισε μεγαλύτερα ποσοστά επιτυχίας πρόβλεψης από τα μοντέλα, γεγονός που ίσως οφείλεται στις μικρότερες μεταβολές που παρουσιάζει το περπάτημα σε σύγκριση με την </a:t>
            </a:r>
            <a:r>
              <a:rPr lang="el-GR" sz="2500" dirty="0" err="1">
                <a:latin typeface="Georgia" panose="02040502050405020303" pitchFamily="18" charset="0"/>
              </a:rPr>
              <a:t>χρονοσειρά</a:t>
            </a:r>
            <a:r>
              <a:rPr lang="el-GR" sz="2500" dirty="0">
                <a:latin typeface="Georgia" panose="02040502050405020303" pitchFamily="18" charset="0"/>
              </a:rPr>
              <a:t> της οδήγησης</a:t>
            </a:r>
          </a:p>
          <a:p>
            <a:pPr algn="just"/>
            <a:r>
              <a:rPr lang="el-GR" sz="2500" dirty="0">
                <a:latin typeface="Georgia" panose="02040502050405020303" pitchFamily="18" charset="0"/>
              </a:rPr>
              <a:t>Η επιδημιολογική πορεία του ιού φάνηκε να είναι πιο άρρηκτα συνδεδεμένη με την κινητικότητα των πολίτων στα καταστήματα της λιανικής και ψυχαγωγίας, στους σταθμούς δημόσιας συγκοινωνίας και στα πάρκα σε σύγκριση με τις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κατοικίες, τα παντοπωλεία-φαρμακεία και τους χώρους εργασίας.</a:t>
            </a:r>
            <a:endParaRPr lang="el-GR" sz="2500" dirty="0">
              <a:latin typeface="Georgia" panose="02040502050405020303" pitchFamily="18" charset="0"/>
            </a:endParaRPr>
          </a:p>
        </p:txBody>
      </p:sp>
      <p:pic>
        <p:nvPicPr>
          <p:cNvPr id="7" name="Εικόνα 6" descr="Εικόνα που περιέχει γραφικά, στιγμιότυπο οθόνης, γραφιστική, κύκλος&#10;&#10;Περιγραφή που δημιουργήθηκε αυτόματα">
            <a:extLst>
              <a:ext uri="{FF2B5EF4-FFF2-40B4-BE49-F238E27FC236}">
                <a16:creationId xmlns:a16="http://schemas.microsoft.com/office/drawing/2014/main" id="{904B3EBF-C9BB-64F3-0740-A31FDDECB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6861" y="5464631"/>
            <a:ext cx="2480705" cy="1267898"/>
          </a:xfrm>
          <a:prstGeom prst="rect">
            <a:avLst/>
          </a:prstGeom>
        </p:spPr>
      </p:pic>
    </p:spTree>
    <p:extLst>
      <p:ext uri="{BB962C8B-B14F-4D97-AF65-F5344CB8AC3E}">
        <p14:creationId xmlns:p14="http://schemas.microsoft.com/office/powerpoint/2010/main" val="38657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577424A-CFB2-28D6-4DBC-4E92E23BBB1A}"/>
              </a:ext>
            </a:extLst>
          </p:cNvPr>
          <p:cNvSpPr>
            <a:spLocks noGrp="1"/>
          </p:cNvSpPr>
          <p:nvPr>
            <p:ph type="title"/>
          </p:nvPr>
        </p:nvSpPr>
        <p:spPr>
          <a:xfrm>
            <a:off x="3962399" y="168274"/>
            <a:ext cx="6953250" cy="701675"/>
          </a:xfrm>
        </p:spPr>
        <p:txBody>
          <a:bodyPr>
            <a:normAutofit fontScale="90000"/>
          </a:bodyPr>
          <a:lstStyle/>
          <a:p>
            <a:r>
              <a:rPr lang="en-US" sz="3600" dirty="0">
                <a:latin typeface="Georgia" panose="02040502050405020303" pitchFamily="18" charset="0"/>
              </a:rPr>
              <a:t>H </a:t>
            </a:r>
            <a:r>
              <a:rPr lang="el-GR" sz="3600" dirty="0">
                <a:latin typeface="Georgia" panose="02040502050405020303" pitchFamily="18" charset="0"/>
              </a:rPr>
              <a:t>πανδημία </a:t>
            </a:r>
            <a:r>
              <a:rPr lang="en-US" sz="3600" dirty="0">
                <a:latin typeface="Georgia" panose="02040502050405020303" pitchFamily="18" charset="0"/>
              </a:rPr>
              <a:t>COVID-19 </a:t>
            </a:r>
            <a:r>
              <a:rPr lang="el-GR" sz="3600" dirty="0">
                <a:latin typeface="Georgia" panose="02040502050405020303" pitchFamily="18" charset="0"/>
              </a:rPr>
              <a:t>στην Ελλάδα</a:t>
            </a:r>
          </a:p>
        </p:txBody>
      </p:sp>
      <p:sp>
        <p:nvSpPr>
          <p:cNvPr id="3" name="Θέση περιεχομένου 2">
            <a:extLst>
              <a:ext uri="{FF2B5EF4-FFF2-40B4-BE49-F238E27FC236}">
                <a16:creationId xmlns:a16="http://schemas.microsoft.com/office/drawing/2014/main" id="{AD799053-F3C2-D0A5-9ABA-B16AF5982357}"/>
              </a:ext>
            </a:extLst>
          </p:cNvPr>
          <p:cNvSpPr>
            <a:spLocks noGrp="1"/>
          </p:cNvSpPr>
          <p:nvPr>
            <p:ph idx="1"/>
          </p:nvPr>
        </p:nvSpPr>
        <p:spPr>
          <a:xfrm>
            <a:off x="3771899" y="1200151"/>
            <a:ext cx="8343901" cy="5181600"/>
          </a:xfrm>
          <a:solidFill>
            <a:schemeClr val="accent3">
              <a:lumMod val="20000"/>
              <a:lumOff val="80000"/>
            </a:schemeClr>
          </a:solidFill>
        </p:spPr>
        <p:txBody>
          <a:bodyPr>
            <a:normAutofit lnSpcReduction="10000"/>
          </a:bodyPr>
          <a:lstStyle/>
          <a:p>
            <a:pPr marL="0" indent="0" algn="just">
              <a:buNone/>
            </a:pPr>
            <a:r>
              <a:rPr lang="el-GR" sz="2500" dirty="0">
                <a:latin typeface="Georgia" panose="02040502050405020303" pitchFamily="18" charset="0"/>
              </a:rPr>
              <a:t>Η Ελλάδα έχει εισέλθει σε δύο γενικά αυστηρά lockdown ενώ μέχρι και σήμερα η χρήση μάσκας στα νοσοκομεία παραμένει υποχρεωτική.</a:t>
            </a:r>
            <a:endParaRPr lang="en-US" sz="2500" dirty="0">
              <a:latin typeface="Georgia" panose="02040502050405020303" pitchFamily="18" charset="0"/>
            </a:endParaRPr>
          </a:p>
          <a:p>
            <a:pPr marL="0" indent="0" algn="just">
              <a:buNone/>
            </a:pPr>
            <a:endParaRPr lang="el-GR" sz="2500" dirty="0">
              <a:latin typeface="Georgia" panose="02040502050405020303" pitchFamily="18" charset="0"/>
            </a:endParaRPr>
          </a:p>
          <a:p>
            <a:pPr marL="0" indent="0" algn="just">
              <a:buNone/>
            </a:pPr>
            <a:r>
              <a:rPr lang="el-GR" sz="2500" dirty="0">
                <a:latin typeface="Georgia" panose="02040502050405020303" pitchFamily="18" charset="0"/>
              </a:rPr>
              <a:t>Το πρώτο επιβεβαιωμένο κρούσμα του ιού εντοπίστηκε στην Κίνα τον Νοέμβριο 2019 και στην χώρα μας στις 26 Φεβρουαρίου 2020 στην Θεσσαλονίκη. </a:t>
            </a:r>
            <a:endParaRPr lang="en-US" sz="2500" dirty="0">
              <a:latin typeface="Georgia" panose="02040502050405020303" pitchFamily="18" charset="0"/>
            </a:endParaRPr>
          </a:p>
          <a:p>
            <a:pPr marL="0" indent="0" algn="just">
              <a:buNone/>
            </a:pPr>
            <a:r>
              <a:rPr lang="el-GR" sz="2500" dirty="0">
                <a:latin typeface="Georgia" panose="02040502050405020303" pitchFamily="18" charset="0"/>
              </a:rPr>
              <a:t>Η ελληνική κυβέρνηση σε σύντομο χρονικό διάστημα ανέστειλε την λειτουργία των</a:t>
            </a:r>
            <a:r>
              <a:rPr lang="en-US" sz="2500" dirty="0">
                <a:latin typeface="Georgia" panose="02040502050405020303" pitchFamily="18" charset="0"/>
              </a:rPr>
              <a:t> </a:t>
            </a:r>
            <a:r>
              <a:rPr lang="el-GR" sz="2500" dirty="0">
                <a:latin typeface="Georgia" panose="02040502050405020303" pitchFamily="18" charset="0"/>
              </a:rPr>
              <a:t>καφετεριών, μπαρ, μουσείων, εμπορικών</a:t>
            </a:r>
            <a:r>
              <a:rPr lang="en-US" sz="2500" dirty="0">
                <a:latin typeface="Georgia" panose="02040502050405020303" pitchFamily="18" charset="0"/>
              </a:rPr>
              <a:t> </a:t>
            </a:r>
            <a:r>
              <a:rPr lang="el-GR" sz="2500" dirty="0">
                <a:latin typeface="Georgia" panose="02040502050405020303" pitchFamily="18" charset="0"/>
              </a:rPr>
              <a:t>κέντρων, αθλητικών εγκαταστάσεων και εστιατορίων, απαγόρευσε την διενέργεια πολιτιστικών και καλλιτεχνικών εκδηλώσεων σε κλειστούς και ανοιχτούς χώρους και έκλεισε όλες τις εκπαιδευτικές δομές όλων των βαθμίδων.</a:t>
            </a:r>
          </a:p>
          <a:p>
            <a:pPr marL="0" indent="0">
              <a:buNone/>
            </a:pPr>
            <a:endParaRPr lang="el-GR" dirty="0"/>
          </a:p>
        </p:txBody>
      </p:sp>
      <p:sp>
        <p:nvSpPr>
          <p:cNvPr id="4" name="Ορθογώνιο 3">
            <a:extLst>
              <a:ext uri="{FF2B5EF4-FFF2-40B4-BE49-F238E27FC236}">
                <a16:creationId xmlns:a16="http://schemas.microsoft.com/office/drawing/2014/main" id="{C1724270-A93D-8BF2-8AB3-DE7B4B56D75E}"/>
              </a:ext>
            </a:extLst>
          </p:cNvPr>
          <p:cNvSpPr/>
          <p:nvPr/>
        </p:nvSpPr>
        <p:spPr>
          <a:xfrm>
            <a:off x="1" y="0"/>
            <a:ext cx="363855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816292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A906A31-F261-6589-7788-E17D75980D58}"/>
              </a:ext>
            </a:extLst>
          </p:cNvPr>
          <p:cNvSpPr>
            <a:spLocks noGrp="1"/>
          </p:cNvSpPr>
          <p:nvPr>
            <p:ph type="title"/>
          </p:nvPr>
        </p:nvSpPr>
        <p:spPr>
          <a:xfrm>
            <a:off x="838200" y="213919"/>
            <a:ext cx="10515600" cy="691318"/>
          </a:xfrm>
        </p:spPr>
        <p:txBody>
          <a:bodyPr>
            <a:normAutofit/>
          </a:bodyPr>
          <a:lstStyle/>
          <a:p>
            <a:r>
              <a:rPr lang="el-GR" sz="3600" dirty="0"/>
              <a:t>Προτάσεις για μελλοντική μελέτη</a:t>
            </a:r>
          </a:p>
        </p:txBody>
      </p:sp>
      <p:sp>
        <p:nvSpPr>
          <p:cNvPr id="3" name="Θέση περιεχομένου 2">
            <a:extLst>
              <a:ext uri="{FF2B5EF4-FFF2-40B4-BE49-F238E27FC236}">
                <a16:creationId xmlns:a16="http://schemas.microsoft.com/office/drawing/2014/main" id="{CAE076C6-F810-EE00-7A35-6C05E6845A5C}"/>
              </a:ext>
            </a:extLst>
          </p:cNvPr>
          <p:cNvSpPr>
            <a:spLocks noGrp="1"/>
          </p:cNvSpPr>
          <p:nvPr>
            <p:ph idx="1"/>
          </p:nvPr>
        </p:nvSpPr>
        <p:spPr>
          <a:xfrm>
            <a:off x="952315" y="1134199"/>
            <a:ext cx="10763250" cy="5419288"/>
          </a:xfrm>
        </p:spPr>
        <p:txBody>
          <a:bodyPr>
            <a:normAutofit/>
          </a:bodyPr>
          <a:lstStyle/>
          <a:p>
            <a:pPr marL="0" indent="0" algn="just">
              <a:buNone/>
            </a:pPr>
            <a:r>
              <a:rPr lang="el-GR" sz="2500" dirty="0"/>
              <a:t>Με βάση την συγκεκριμένη εργασία είναι εφικτή</a:t>
            </a:r>
            <a:r>
              <a:rPr lang="en-US" sz="2500" dirty="0"/>
              <a:t>:</a:t>
            </a:r>
          </a:p>
          <a:p>
            <a:pPr algn="just"/>
            <a:r>
              <a:rPr lang="el-GR" sz="2500" dirty="0"/>
              <a:t>Η μελλοντική προσθήκη δεδομένων αστικοποίησης μιας περιοχής και δημογραφικών δεδομένων των κατοίκων της, ως είσοδο στα μοντέλα που αναπτύχθηκαν για την πραγματοποίηση προβλέψεων κινητικότητας.</a:t>
            </a:r>
          </a:p>
          <a:p>
            <a:pPr algn="just"/>
            <a:r>
              <a:rPr lang="el-GR" sz="2500" dirty="0"/>
              <a:t>Η αναγνώριση περιοχών με υψηλή επικινδυνότητα για μόλυνση από τον ιό με βάσει δεδομένα κινητικότητας.</a:t>
            </a:r>
          </a:p>
          <a:p>
            <a:pPr algn="just"/>
            <a:r>
              <a:rPr lang="el-GR" sz="2500" dirty="0"/>
              <a:t>Διερεύνηση της συνεισφοράς των τρόπων </a:t>
            </a:r>
            <a:r>
              <a:rPr lang="el-GR" sz="2500" dirty="0" err="1"/>
              <a:t>μικροκινητικότητας</a:t>
            </a:r>
            <a:r>
              <a:rPr lang="el-GR" sz="2500" dirty="0"/>
              <a:t> (πχ ηλεκτρικά ποδήλατα και σκούτερ) που υιοθετήθηκαν στην πανδημίας, στην μείωση της μετάδοσης του ιού.</a:t>
            </a:r>
          </a:p>
          <a:p>
            <a:pPr algn="just"/>
            <a:r>
              <a:rPr lang="el-GR" sz="2500" dirty="0"/>
              <a:t>η ανάπτυξη και χρήση πολυπλοκότερων μοντέλων βαθιάς μηχανικής μάθησης όπως τα </a:t>
            </a:r>
            <a:r>
              <a:rPr lang="el-GR" sz="2500" dirty="0" err="1"/>
              <a:t>Transformer</a:t>
            </a:r>
            <a:r>
              <a:rPr lang="el-GR" sz="2500" dirty="0"/>
              <a:t> μοντέλα και η υλοποίηση αποδοτικότερων τεχνικών </a:t>
            </a:r>
            <a:r>
              <a:rPr lang="el-GR" sz="2500" dirty="0" err="1"/>
              <a:t>οπτικοποιήσης</a:t>
            </a:r>
            <a:r>
              <a:rPr lang="el-GR" sz="2500" dirty="0"/>
              <a:t> των δεδομένων.</a:t>
            </a:r>
            <a:endParaRPr lang="en-US" sz="2500" dirty="0"/>
          </a:p>
          <a:p>
            <a:endParaRPr lang="en-US" dirty="0"/>
          </a:p>
          <a:p>
            <a:pPr marL="0" indent="0">
              <a:buNone/>
            </a:pPr>
            <a:endParaRPr lang="el-GR" dirty="0"/>
          </a:p>
        </p:txBody>
      </p:sp>
      <p:pic>
        <p:nvPicPr>
          <p:cNvPr id="5" name="Εικόνα 4" descr="Εικόνα που περιέχει κύκλος, γραφικά, σύμβολο, σχεδίαση&#10;&#10;Περιγραφή που δημιουργήθηκε αυτόματα">
            <a:extLst>
              <a:ext uri="{FF2B5EF4-FFF2-40B4-BE49-F238E27FC236}">
                <a16:creationId xmlns:a16="http://schemas.microsoft.com/office/drawing/2014/main" id="{A31B8507-45EC-A7F5-586D-8F5EF4676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058585" y="42469"/>
            <a:ext cx="1362075" cy="1362075"/>
          </a:xfrm>
          <a:prstGeom prst="rect">
            <a:avLst/>
          </a:prstGeom>
        </p:spPr>
      </p:pic>
    </p:spTree>
    <p:extLst>
      <p:ext uri="{BB962C8B-B14F-4D97-AF65-F5344CB8AC3E}">
        <p14:creationId xmlns:p14="http://schemas.microsoft.com/office/powerpoint/2010/main" val="3027493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9123A1-DA88-303C-83D2-678BF8F9ACBA}"/>
              </a:ext>
            </a:extLst>
          </p:cNvPr>
          <p:cNvSpPr>
            <a:spLocks noGrp="1"/>
          </p:cNvSpPr>
          <p:nvPr>
            <p:ph type="title"/>
          </p:nvPr>
        </p:nvSpPr>
        <p:spPr>
          <a:xfrm>
            <a:off x="838200" y="365126"/>
            <a:ext cx="10515600" cy="691887"/>
          </a:xfrm>
        </p:spPr>
        <p:txBody>
          <a:bodyPr>
            <a:normAutofit/>
          </a:bodyPr>
          <a:lstStyle/>
          <a:p>
            <a:r>
              <a:rPr lang="el-GR" sz="3600" dirty="0">
                <a:latin typeface="Georgia" panose="02040502050405020303" pitchFamily="18" charset="0"/>
              </a:rPr>
              <a:t>Ευχαριστίες</a:t>
            </a:r>
          </a:p>
        </p:txBody>
      </p:sp>
      <p:sp>
        <p:nvSpPr>
          <p:cNvPr id="3" name="Θέση περιεχομένου 2">
            <a:extLst>
              <a:ext uri="{FF2B5EF4-FFF2-40B4-BE49-F238E27FC236}">
                <a16:creationId xmlns:a16="http://schemas.microsoft.com/office/drawing/2014/main" id="{1020E4AA-77FB-3B6E-C73E-894FC2425185}"/>
              </a:ext>
            </a:extLst>
          </p:cNvPr>
          <p:cNvSpPr>
            <a:spLocks noGrp="1"/>
          </p:cNvSpPr>
          <p:nvPr>
            <p:ph idx="1"/>
          </p:nvPr>
        </p:nvSpPr>
        <p:spPr>
          <a:xfrm>
            <a:off x="838200" y="1449198"/>
            <a:ext cx="10515600" cy="4499165"/>
          </a:xfrm>
        </p:spPr>
        <p:txBody>
          <a:bodyPr>
            <a:normAutofit/>
          </a:bodyPr>
          <a:lstStyle/>
          <a:p>
            <a:pPr marL="0" indent="0">
              <a:buNone/>
            </a:pPr>
            <a:r>
              <a:rPr lang="el-GR" sz="2500" dirty="0">
                <a:latin typeface="Georgia" panose="02040502050405020303" pitchFamily="18" charset="0"/>
              </a:rPr>
              <a:t>Θα ήθελα να εκφράσω τις θερμές ευχαριστίες μου στον επιβλέποντα καθηγητή μου κ. Ιωάννη Θεοδωρίδη για την καθοδήγηση και την υπομονή που επέδειξε κατά την διάρκεια εκπόνησης της πτυχιακής μου εργασίας. </a:t>
            </a:r>
          </a:p>
          <a:p>
            <a:pPr marL="0" indent="0">
              <a:buNone/>
            </a:pPr>
            <a:r>
              <a:rPr lang="el-GR" sz="2500" dirty="0">
                <a:latin typeface="Georgia" panose="02040502050405020303" pitchFamily="18" charset="0"/>
              </a:rPr>
              <a:t>Επιπλέον, θα ήθελα να ευχαριστήσω τον υποψήφιο διδάκτορα κ. Ανδρέα </a:t>
            </a:r>
            <a:r>
              <a:rPr lang="el-GR" sz="2500" dirty="0" err="1">
                <a:latin typeface="Georgia" panose="02040502050405020303" pitchFamily="18" charset="0"/>
              </a:rPr>
              <a:t>Τριτσαρώλη</a:t>
            </a:r>
            <a:r>
              <a:rPr lang="el-GR" sz="2500" dirty="0">
                <a:latin typeface="Georgia" panose="02040502050405020303" pitchFamily="18" charset="0"/>
              </a:rPr>
              <a:t> για τη στήριξη και τη βοήθεια που μου προσέφερε σε δυσκολίες και απορίες που προέκυψαν κατά την συγγραφή της πτυχιακής. </a:t>
            </a:r>
          </a:p>
          <a:p>
            <a:pPr marL="0" indent="0">
              <a:buNone/>
            </a:pPr>
            <a:r>
              <a:rPr lang="el-GR" sz="2500" dirty="0">
                <a:latin typeface="Georgia" panose="02040502050405020303" pitchFamily="18" charset="0"/>
              </a:rPr>
              <a:t>Τέλος ένα μεγάλο ευχαριστώ ανήκει στην οικογένεια μου και τους φίλους μου για την στήριξη και την κατανόηση μου κατέβαλλαν καθόλα αυτήν την περίοδο.</a:t>
            </a:r>
          </a:p>
        </p:txBody>
      </p:sp>
      <p:pic>
        <p:nvPicPr>
          <p:cNvPr id="5" name="Εικόνα 4" descr="Εικόνα που περιέχει σκίτσο/σχέδιο, ζωγραφιά, μαύρο, ασπρόμαυρο&#10;&#10;Περιγραφή που δημιουργήθηκε αυτόματα">
            <a:extLst>
              <a:ext uri="{FF2B5EF4-FFF2-40B4-BE49-F238E27FC236}">
                <a16:creationId xmlns:a16="http://schemas.microsoft.com/office/drawing/2014/main" id="{1B775EF4-2DE2-FFE3-E5F6-84DB826CD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703" y="5157903"/>
            <a:ext cx="2254188" cy="1580919"/>
          </a:xfrm>
          <a:prstGeom prst="rect">
            <a:avLst/>
          </a:prstGeom>
        </p:spPr>
      </p:pic>
    </p:spTree>
    <p:extLst>
      <p:ext uri="{BB962C8B-B14F-4D97-AF65-F5344CB8AC3E}">
        <p14:creationId xmlns:p14="http://schemas.microsoft.com/office/powerpoint/2010/main" val="4042586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D147B02-3DFA-4810-12B1-00121E549A93}"/>
              </a:ext>
            </a:extLst>
          </p:cNvPr>
          <p:cNvSpPr>
            <a:spLocks noGrp="1"/>
          </p:cNvSpPr>
          <p:nvPr>
            <p:ph type="title"/>
          </p:nvPr>
        </p:nvSpPr>
        <p:spPr>
          <a:xfrm>
            <a:off x="870751" y="240839"/>
            <a:ext cx="10515600" cy="407232"/>
          </a:xfrm>
        </p:spPr>
        <p:txBody>
          <a:bodyPr>
            <a:noAutofit/>
          </a:bodyPr>
          <a:lstStyle/>
          <a:p>
            <a:r>
              <a:rPr lang="el-GR" sz="3600" dirty="0">
                <a:latin typeface="Georgia" panose="02040502050405020303" pitchFamily="18" charset="0"/>
              </a:rPr>
              <a:t>Βιβλιογραφία (1/2)</a:t>
            </a:r>
          </a:p>
        </p:txBody>
      </p:sp>
      <p:sp>
        <p:nvSpPr>
          <p:cNvPr id="3" name="Θέση περιεχομένου 2">
            <a:extLst>
              <a:ext uri="{FF2B5EF4-FFF2-40B4-BE49-F238E27FC236}">
                <a16:creationId xmlns:a16="http://schemas.microsoft.com/office/drawing/2014/main" id="{7EA30F59-94AE-82A8-14F3-02A5A21907AC}"/>
              </a:ext>
            </a:extLst>
          </p:cNvPr>
          <p:cNvSpPr>
            <a:spLocks noGrp="1"/>
          </p:cNvSpPr>
          <p:nvPr>
            <p:ph idx="1"/>
          </p:nvPr>
        </p:nvSpPr>
        <p:spPr>
          <a:xfrm>
            <a:off x="870750" y="828920"/>
            <a:ext cx="10918795" cy="5788241"/>
          </a:xfrm>
        </p:spPr>
        <p:txBody>
          <a:bodyPr>
            <a:noAutofit/>
          </a:bodyPr>
          <a:lstStyle/>
          <a:p>
            <a:pPr marL="0" indent="0" algn="just">
              <a:buNone/>
            </a:pPr>
            <a:r>
              <a:rPr lang="en-US" sz="2100" dirty="0">
                <a:latin typeface="Georgia" panose="02040502050405020303" pitchFamily="18" charset="0"/>
              </a:rPr>
              <a:t>S. M. </a:t>
            </a:r>
            <a:r>
              <a:rPr lang="en-US" sz="2100" dirty="0" err="1">
                <a:latin typeface="Georgia" panose="02040502050405020303" pitchFamily="18" charset="0"/>
              </a:rPr>
              <a:t>Iacus</a:t>
            </a:r>
            <a:r>
              <a:rPr lang="en-US" sz="2100" dirty="0">
                <a:latin typeface="Georgia" panose="02040502050405020303" pitchFamily="18" charset="0"/>
              </a:rPr>
              <a:t>, C. Santamaria, F. </a:t>
            </a:r>
            <a:r>
              <a:rPr lang="en-US" sz="2100" dirty="0" err="1">
                <a:latin typeface="Georgia" panose="02040502050405020303" pitchFamily="18" charset="0"/>
              </a:rPr>
              <a:t>Sermi</a:t>
            </a:r>
            <a:r>
              <a:rPr lang="en-US" sz="2100" dirty="0">
                <a:latin typeface="Georgia" panose="02040502050405020303" pitchFamily="18" charset="0"/>
              </a:rPr>
              <a:t>, S. </a:t>
            </a:r>
            <a:r>
              <a:rPr lang="en-US" sz="2100" dirty="0" err="1">
                <a:latin typeface="Georgia" panose="02040502050405020303" pitchFamily="18" charset="0"/>
              </a:rPr>
              <a:t>Spyratos</a:t>
            </a:r>
            <a:r>
              <a:rPr lang="en-US" sz="2100" dirty="0">
                <a:latin typeface="Georgia" panose="02040502050405020303" pitchFamily="18" charset="0"/>
              </a:rPr>
              <a:t>, D. </a:t>
            </a:r>
            <a:r>
              <a:rPr lang="en-US" sz="2100" dirty="0" err="1">
                <a:latin typeface="Georgia" panose="02040502050405020303" pitchFamily="18" charset="0"/>
              </a:rPr>
              <a:t>Tarchi</a:t>
            </a:r>
            <a:r>
              <a:rPr lang="en-US" sz="2100" dirty="0">
                <a:latin typeface="Georgia" panose="02040502050405020303" pitchFamily="18" charset="0"/>
              </a:rPr>
              <a:t>, and M. </a:t>
            </a:r>
            <a:r>
              <a:rPr lang="en-US" sz="2100" dirty="0" err="1">
                <a:latin typeface="Georgia" panose="02040502050405020303" pitchFamily="18" charset="0"/>
              </a:rPr>
              <a:t>Vespe</a:t>
            </a:r>
            <a:r>
              <a:rPr lang="en-US" sz="2100" dirty="0">
                <a:latin typeface="Georgia" panose="02040502050405020303" pitchFamily="18" charset="0"/>
              </a:rPr>
              <a:t>. 2020. Human mobility and covid-19 initial dynamics. Nonlinear Dynamics, 101(3): 1901–1919</a:t>
            </a:r>
            <a:endParaRPr lang="el-GR" sz="2100" dirty="0">
              <a:latin typeface="Georgia" panose="02040502050405020303" pitchFamily="18" charset="0"/>
            </a:endParaRPr>
          </a:p>
          <a:p>
            <a:pPr marL="0" indent="0" algn="just">
              <a:buNone/>
            </a:pPr>
            <a:r>
              <a:rPr lang="en-US" sz="2100" dirty="0">
                <a:latin typeface="Georgia" panose="02040502050405020303" pitchFamily="18" charset="0"/>
              </a:rPr>
              <a:t>P. </a:t>
            </a:r>
            <a:r>
              <a:rPr lang="en-US" sz="2100" dirty="0" err="1">
                <a:latin typeface="Georgia" panose="02040502050405020303" pitchFamily="18" charset="0"/>
              </a:rPr>
              <a:t>Christidis</a:t>
            </a:r>
            <a:r>
              <a:rPr lang="en-US" sz="2100" dirty="0">
                <a:latin typeface="Georgia" panose="02040502050405020303" pitchFamily="18" charset="0"/>
              </a:rPr>
              <a:t>, B. </a:t>
            </a:r>
            <a:r>
              <a:rPr lang="en-US" sz="2100" dirty="0" err="1">
                <a:latin typeface="Georgia" panose="02040502050405020303" pitchFamily="18" charset="0"/>
              </a:rPr>
              <a:t>Ciuffo</a:t>
            </a:r>
            <a:r>
              <a:rPr lang="en-US" sz="2100" dirty="0">
                <a:latin typeface="Georgia" panose="02040502050405020303" pitchFamily="18" charset="0"/>
              </a:rPr>
              <a:t>, and M. </a:t>
            </a:r>
            <a:r>
              <a:rPr lang="en-US" sz="2100" dirty="0" err="1">
                <a:latin typeface="Georgia" panose="02040502050405020303" pitchFamily="18" charset="0"/>
              </a:rPr>
              <a:t>Vespe</a:t>
            </a:r>
            <a:r>
              <a:rPr lang="en-US" sz="2100" dirty="0">
                <a:latin typeface="Georgia" panose="02040502050405020303" pitchFamily="18" charset="0"/>
              </a:rPr>
              <a:t>. 2022. Regional mobility during the covid-19 pandemic: Analysis of trends and repercussions using mobile phones data across the </a:t>
            </a:r>
            <a:r>
              <a:rPr lang="en-US" sz="2100" dirty="0" err="1">
                <a:latin typeface="Georgia" panose="02040502050405020303" pitchFamily="18" charset="0"/>
              </a:rPr>
              <a:t>eu</a:t>
            </a:r>
            <a:r>
              <a:rPr lang="en-US" sz="2100" dirty="0">
                <a:latin typeface="Georgia" panose="02040502050405020303" pitchFamily="18" charset="0"/>
              </a:rPr>
              <a:t>. Case Studies on Transport Policy, 10(1): 257–268</a:t>
            </a:r>
          </a:p>
          <a:p>
            <a:pPr marL="0" indent="0" algn="just">
              <a:buNone/>
            </a:pPr>
            <a:r>
              <a:rPr lang="en-US" sz="2100" dirty="0">
                <a:latin typeface="Georgia" panose="02040502050405020303" pitchFamily="18" charset="0"/>
              </a:rPr>
              <a:t>O. </a:t>
            </a:r>
            <a:r>
              <a:rPr lang="en-US" sz="2100" dirty="0" err="1">
                <a:latin typeface="Georgia" panose="02040502050405020303" pitchFamily="18" charset="0"/>
              </a:rPr>
              <a:t>Wahltinez</a:t>
            </a:r>
            <a:r>
              <a:rPr lang="en-US" sz="2100" dirty="0">
                <a:latin typeface="Georgia" panose="02040502050405020303" pitchFamily="18" charset="0"/>
              </a:rPr>
              <a:t>, A. Cheung, R. Alcantara, D. Cheung, M. </a:t>
            </a:r>
            <a:r>
              <a:rPr lang="en-US" sz="2100" dirty="0" err="1">
                <a:latin typeface="Georgia" panose="02040502050405020303" pitchFamily="18" charset="0"/>
              </a:rPr>
              <a:t>Daswani</a:t>
            </a:r>
            <a:r>
              <a:rPr lang="en-US" sz="2100" dirty="0">
                <a:latin typeface="Georgia" panose="02040502050405020303" pitchFamily="18" charset="0"/>
              </a:rPr>
              <a:t>, A. </a:t>
            </a:r>
            <a:r>
              <a:rPr lang="en-US" sz="2100" dirty="0" err="1">
                <a:latin typeface="Georgia" panose="02040502050405020303" pitchFamily="18" charset="0"/>
              </a:rPr>
              <a:t>Erlinger</a:t>
            </a:r>
            <a:r>
              <a:rPr lang="en-US" sz="2100" dirty="0">
                <a:latin typeface="Georgia" panose="02040502050405020303" pitchFamily="18" charset="0"/>
              </a:rPr>
              <a:t>, M. Lee, P. </a:t>
            </a:r>
            <a:r>
              <a:rPr lang="en-US" sz="2100" dirty="0" err="1">
                <a:latin typeface="Georgia" panose="02040502050405020303" pitchFamily="18" charset="0"/>
              </a:rPr>
              <a:t>Yawalkar</a:t>
            </a:r>
            <a:r>
              <a:rPr lang="en-US" sz="2100" dirty="0">
                <a:latin typeface="Georgia" panose="02040502050405020303" pitchFamily="18" charset="0"/>
              </a:rPr>
              <a:t>, P. Le, O. P. Navarro, et al. 2022. Covid-19 open-data a global-scale ˆ spatially granular meta-dataset for coronavirus disease. Scientific data, 9(1): 1–11.</a:t>
            </a:r>
          </a:p>
          <a:p>
            <a:pPr marL="0" indent="0" algn="just">
              <a:buNone/>
            </a:pPr>
            <a:r>
              <a:rPr lang="en-US" sz="2100" dirty="0">
                <a:latin typeface="Georgia" panose="02040502050405020303" pitchFamily="18" charset="0"/>
              </a:rPr>
              <a:t>H. Cho, D. Ippolito, and Y. W. Yu. 2020. Contact tracing mobile apps for covid-19: Privacy considerations and related trade-offs. </a:t>
            </a:r>
            <a:r>
              <a:rPr lang="en-US" sz="2100" dirty="0" err="1">
                <a:latin typeface="Georgia" panose="02040502050405020303" pitchFamily="18" charset="0"/>
              </a:rPr>
              <a:t>arXiv</a:t>
            </a:r>
            <a:r>
              <a:rPr lang="en-US" sz="2100" dirty="0">
                <a:latin typeface="Georgia" panose="02040502050405020303" pitchFamily="18" charset="0"/>
              </a:rPr>
              <a:t> preprint arXiv:2003.11511.</a:t>
            </a:r>
            <a:endParaRPr lang="el-GR" sz="2100" dirty="0">
              <a:latin typeface="Georgia" panose="02040502050405020303" pitchFamily="18" charset="0"/>
            </a:endParaRPr>
          </a:p>
          <a:p>
            <a:pPr marL="0" indent="0" algn="just">
              <a:buNone/>
            </a:pPr>
            <a:r>
              <a:rPr lang="en-US" sz="2100" dirty="0">
                <a:latin typeface="Georgia" panose="02040502050405020303" pitchFamily="18" charset="0"/>
              </a:rPr>
              <a:t>F. Duarte and P. </a:t>
            </a:r>
            <a:r>
              <a:rPr lang="en-US" sz="2100" dirty="0" err="1">
                <a:latin typeface="Georgia" panose="02040502050405020303" pitchFamily="18" charset="0"/>
              </a:rPr>
              <a:t>deSouza</a:t>
            </a:r>
            <a:r>
              <a:rPr lang="en-US" sz="2100" dirty="0">
                <a:latin typeface="Georgia" panose="02040502050405020303" pitchFamily="18" charset="0"/>
              </a:rPr>
              <a:t>. 2020. Data Science and Cities: A Critical Approach. Harvard Data Science Review, 2(3) </a:t>
            </a:r>
            <a:r>
              <a:rPr lang="en-US" sz="2100" dirty="0">
                <a:latin typeface="Georgia" panose="02040502050405020303" pitchFamily="18" charset="0"/>
                <a:hlinkClick r:id="rId2"/>
              </a:rPr>
              <a:t>https://hdsr.mitpress.mit.edu/pub/1um18ajd</a:t>
            </a:r>
            <a:r>
              <a:rPr lang="en-US" sz="2100" dirty="0">
                <a:latin typeface="Georgia" panose="02040502050405020303" pitchFamily="18" charset="0"/>
              </a:rPr>
              <a:t>.</a:t>
            </a:r>
          </a:p>
          <a:p>
            <a:pPr marL="0" indent="0" algn="just">
              <a:buNone/>
            </a:pPr>
            <a:r>
              <a:rPr lang="en-US" sz="2100" dirty="0">
                <a:latin typeface="Georgia" panose="02040502050405020303" pitchFamily="18" charset="0"/>
              </a:rPr>
              <a:t>D. </a:t>
            </a:r>
            <a:r>
              <a:rPr lang="en-US" sz="2100" dirty="0" err="1">
                <a:latin typeface="Georgia" panose="02040502050405020303" pitchFamily="18" charset="0"/>
              </a:rPr>
              <a:t>Busvine</a:t>
            </a:r>
            <a:r>
              <a:rPr lang="en-US" sz="2100" dirty="0">
                <a:latin typeface="Georgia" panose="02040502050405020303" pitchFamily="18" charset="0"/>
              </a:rPr>
              <a:t>, 2020. European experts ready smartphone technology to help stop coronavirus </a:t>
            </a:r>
            <a:r>
              <a:rPr lang="en-US" sz="2100" dirty="0">
                <a:latin typeface="Georgia" panose="02040502050405020303" pitchFamily="18" charset="0"/>
                <a:hlinkClick r:id="rId3"/>
              </a:rPr>
              <a:t>https://www.reuters.com/article/us-health-coronavirus-europe-tech/european-experts-ready-smartphone-technology-to-help-halt-coronavirus-spread-idUSKBN21J4HI</a:t>
            </a:r>
            <a:r>
              <a:rPr lang="en-US" sz="2100" dirty="0">
                <a:latin typeface="Georgia" panose="02040502050405020303" pitchFamily="18" charset="0"/>
              </a:rPr>
              <a:t>.</a:t>
            </a:r>
            <a:endParaRPr lang="el-GR" sz="2100" dirty="0">
              <a:latin typeface="Georgia" panose="02040502050405020303" pitchFamily="18" charset="0"/>
            </a:endParaRPr>
          </a:p>
          <a:p>
            <a:pPr marL="0" indent="0" algn="just">
              <a:buNone/>
            </a:pPr>
            <a:r>
              <a:rPr lang="en-US" sz="2100" dirty="0">
                <a:latin typeface="Georgia" panose="02040502050405020303" pitchFamily="18" charset="0"/>
              </a:rPr>
              <a:t>M. </a:t>
            </a:r>
            <a:r>
              <a:rPr lang="en-US" sz="2100" dirty="0" err="1">
                <a:latin typeface="Georgia" panose="02040502050405020303" pitchFamily="18" charset="0"/>
              </a:rPr>
              <a:t>Miskolczi</a:t>
            </a:r>
            <a:r>
              <a:rPr lang="en-US" sz="2100" dirty="0">
                <a:latin typeface="Georgia" panose="02040502050405020303" pitchFamily="18" charset="0"/>
              </a:rPr>
              <a:t>, D. </a:t>
            </a:r>
            <a:r>
              <a:rPr lang="en-US" sz="2100" dirty="0" err="1">
                <a:latin typeface="Georgia" panose="02040502050405020303" pitchFamily="18" charset="0"/>
              </a:rPr>
              <a:t>Földes</a:t>
            </a:r>
            <a:r>
              <a:rPr lang="en-US" sz="2100" dirty="0">
                <a:latin typeface="Georgia" panose="02040502050405020303" pitchFamily="18" charset="0"/>
              </a:rPr>
              <a:t>, A. </a:t>
            </a:r>
            <a:r>
              <a:rPr lang="en-US" sz="2100" dirty="0" err="1">
                <a:latin typeface="Georgia" panose="02040502050405020303" pitchFamily="18" charset="0"/>
              </a:rPr>
              <a:t>Munkácsy</a:t>
            </a:r>
            <a:r>
              <a:rPr lang="en-US" sz="2100" dirty="0">
                <a:latin typeface="Georgia" panose="02040502050405020303" pitchFamily="18" charset="0"/>
              </a:rPr>
              <a:t>, and M. </a:t>
            </a:r>
            <a:r>
              <a:rPr lang="en-US" sz="2100" dirty="0" err="1">
                <a:latin typeface="Georgia" panose="02040502050405020303" pitchFamily="18" charset="0"/>
              </a:rPr>
              <a:t>Jászberényi</a:t>
            </a:r>
            <a:r>
              <a:rPr lang="en-US" sz="2100" dirty="0">
                <a:latin typeface="Georgia" panose="02040502050405020303" pitchFamily="18" charset="0"/>
              </a:rPr>
              <a:t>. 2021. Urban mobility</a:t>
            </a:r>
            <a:r>
              <a:rPr lang="el-GR" sz="2100" dirty="0">
                <a:latin typeface="Georgia" panose="02040502050405020303" pitchFamily="18" charset="0"/>
              </a:rPr>
              <a:t> </a:t>
            </a:r>
            <a:r>
              <a:rPr lang="en-US" sz="2100" dirty="0">
                <a:latin typeface="Georgia" panose="02040502050405020303" pitchFamily="18" charset="0"/>
              </a:rPr>
              <a:t>scenarios until the 2030s. Sustainable Cities and Society, 72: 103029.</a:t>
            </a:r>
            <a:endParaRPr lang="el-GR" sz="2100" dirty="0">
              <a:latin typeface="Georgia" panose="02040502050405020303" pitchFamily="18" charset="0"/>
            </a:endParaRPr>
          </a:p>
        </p:txBody>
      </p:sp>
    </p:spTree>
    <p:extLst>
      <p:ext uri="{BB962C8B-B14F-4D97-AF65-F5344CB8AC3E}">
        <p14:creationId xmlns:p14="http://schemas.microsoft.com/office/powerpoint/2010/main" val="1397082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0D778EE-4ED7-7E83-0D9D-0FA6818F51EC}"/>
              </a:ext>
            </a:extLst>
          </p:cNvPr>
          <p:cNvSpPr>
            <a:spLocks noGrp="1"/>
          </p:cNvSpPr>
          <p:nvPr>
            <p:ph type="title"/>
          </p:nvPr>
        </p:nvSpPr>
        <p:spPr>
          <a:xfrm>
            <a:off x="838200" y="146482"/>
            <a:ext cx="10515600" cy="759040"/>
          </a:xfrm>
        </p:spPr>
        <p:txBody>
          <a:bodyPr>
            <a:normAutofit/>
          </a:bodyPr>
          <a:lstStyle/>
          <a:p>
            <a:r>
              <a:rPr lang="el-GR" sz="3600" dirty="0">
                <a:latin typeface="Georgia" panose="02040502050405020303" pitchFamily="18" charset="0"/>
              </a:rPr>
              <a:t>Βιβλιογραφία (2/2)</a:t>
            </a:r>
          </a:p>
        </p:txBody>
      </p:sp>
      <p:sp>
        <p:nvSpPr>
          <p:cNvPr id="3" name="Θέση περιεχομένου 2">
            <a:extLst>
              <a:ext uri="{FF2B5EF4-FFF2-40B4-BE49-F238E27FC236}">
                <a16:creationId xmlns:a16="http://schemas.microsoft.com/office/drawing/2014/main" id="{9282F88A-ABB5-5641-AF3B-68B7B229505E}"/>
              </a:ext>
            </a:extLst>
          </p:cNvPr>
          <p:cNvSpPr>
            <a:spLocks noGrp="1"/>
          </p:cNvSpPr>
          <p:nvPr>
            <p:ph idx="1"/>
          </p:nvPr>
        </p:nvSpPr>
        <p:spPr>
          <a:xfrm>
            <a:off x="838200" y="1003176"/>
            <a:ext cx="10515600" cy="5513032"/>
          </a:xfrm>
        </p:spPr>
        <p:txBody>
          <a:bodyPr>
            <a:normAutofit fontScale="25000" lnSpcReduction="20000"/>
          </a:bodyPr>
          <a:lstStyle/>
          <a:p>
            <a:pPr marL="0" indent="0" algn="just">
              <a:buNone/>
            </a:pPr>
            <a:r>
              <a:rPr lang="en-US" sz="8400" dirty="0">
                <a:latin typeface="Georgia" panose="02040502050405020303" pitchFamily="18" charset="0"/>
              </a:rPr>
              <a:t>C. Angell and D. </a:t>
            </a:r>
            <a:r>
              <a:rPr lang="en-US" sz="8400" dirty="0" err="1">
                <a:latin typeface="Georgia" panose="02040502050405020303" pitchFamily="18" charset="0"/>
              </a:rPr>
              <a:t>Potoglou</a:t>
            </a:r>
            <a:r>
              <a:rPr lang="en-US" sz="8400" dirty="0">
                <a:latin typeface="Georgia" panose="02040502050405020303" pitchFamily="18" charset="0"/>
              </a:rPr>
              <a:t>. 2022. An insight into the impacts of covid-19 on </a:t>
            </a:r>
            <a:r>
              <a:rPr lang="en-US" sz="8400" dirty="0" err="1">
                <a:latin typeface="Georgia" panose="02040502050405020303" pitchFamily="18" charset="0"/>
              </a:rPr>
              <a:t>workrelated</a:t>
            </a:r>
            <a:r>
              <a:rPr lang="en-US" sz="8400" dirty="0">
                <a:latin typeface="Georgia" panose="02040502050405020303" pitchFamily="18" charset="0"/>
              </a:rPr>
              <a:t> travel </a:t>
            </a:r>
            <a:r>
              <a:rPr lang="en-US" sz="8400" dirty="0" err="1">
                <a:latin typeface="Georgia" panose="02040502050405020303" pitchFamily="18" charset="0"/>
              </a:rPr>
              <a:t>behaviours</a:t>
            </a:r>
            <a:r>
              <a:rPr lang="en-US" sz="8400" dirty="0">
                <a:latin typeface="Georgia" panose="02040502050405020303" pitchFamily="18" charset="0"/>
              </a:rPr>
              <a:t> in the </a:t>
            </a:r>
            <a:r>
              <a:rPr lang="en-US" sz="8400" dirty="0" err="1">
                <a:latin typeface="Georgia" panose="02040502050405020303" pitchFamily="18" charset="0"/>
              </a:rPr>
              <a:t>cardiff</a:t>
            </a:r>
            <a:r>
              <a:rPr lang="en-US" sz="8400" dirty="0">
                <a:latin typeface="Georgia" panose="02040502050405020303" pitchFamily="18" charset="0"/>
              </a:rPr>
              <a:t> capital region and following the </a:t>
            </a:r>
            <a:r>
              <a:rPr lang="en-US" sz="8400" dirty="0" err="1">
                <a:latin typeface="Georgia" panose="02040502050405020303" pitchFamily="18" charset="0"/>
              </a:rPr>
              <a:t>uk’s</a:t>
            </a:r>
            <a:r>
              <a:rPr lang="en-US" sz="8400" dirty="0">
                <a:latin typeface="Georgia" panose="02040502050405020303" pitchFamily="18" charset="0"/>
              </a:rPr>
              <a:t> first national lockdown. Cities, 124: 103602. </a:t>
            </a:r>
            <a:r>
              <a:rPr lang="en-US" sz="8400" dirty="0">
                <a:latin typeface="Georgia" panose="02040502050405020303" pitchFamily="18" charset="0"/>
                <a:hlinkClick r:id="rId2"/>
              </a:rPr>
              <a:t>https://www.sciencedirect.com/science/article/pii/S0264275122000415</a:t>
            </a:r>
            <a:r>
              <a:rPr lang="en-US" sz="8400" dirty="0">
                <a:latin typeface="Georgia" panose="02040502050405020303" pitchFamily="18" charset="0"/>
              </a:rPr>
              <a:t> .</a:t>
            </a:r>
            <a:endParaRPr lang="el-GR" sz="8400" dirty="0">
              <a:latin typeface="Georgia" panose="02040502050405020303" pitchFamily="18" charset="0"/>
            </a:endParaRPr>
          </a:p>
          <a:p>
            <a:pPr marL="0" indent="0" algn="just">
              <a:buNone/>
            </a:pPr>
            <a:r>
              <a:rPr lang="en-US" sz="8400" dirty="0">
                <a:latin typeface="Georgia" panose="02040502050405020303" pitchFamily="18" charset="0"/>
              </a:rPr>
              <a:t>B. P. Loo and Z. Huang. 2022. </a:t>
            </a:r>
            <a:r>
              <a:rPr lang="en-US" sz="8400" dirty="0" err="1">
                <a:latin typeface="Georgia" panose="02040502050405020303" pitchFamily="18" charset="0"/>
              </a:rPr>
              <a:t>Spatio</a:t>
            </a:r>
            <a:r>
              <a:rPr lang="en-US" sz="8400" dirty="0">
                <a:latin typeface="Georgia" panose="02040502050405020303" pitchFamily="18" charset="0"/>
              </a:rPr>
              <a:t>-temporal variations of traffic congestion under work from home (</a:t>
            </a:r>
            <a:r>
              <a:rPr lang="en-US" sz="8400" dirty="0" err="1">
                <a:latin typeface="Georgia" panose="02040502050405020303" pitchFamily="18" charset="0"/>
              </a:rPr>
              <a:t>wfh</a:t>
            </a:r>
            <a:r>
              <a:rPr lang="en-US" sz="8400" dirty="0">
                <a:latin typeface="Georgia" panose="02040502050405020303" pitchFamily="18" charset="0"/>
              </a:rPr>
              <a:t>) arrangements: Lessons learned from covid-19. Cities, 124: 103610. </a:t>
            </a:r>
            <a:r>
              <a:rPr lang="en-US" sz="8400" dirty="0">
                <a:latin typeface="Georgia" panose="02040502050405020303" pitchFamily="18" charset="0"/>
                <a:hlinkClick r:id="rId3"/>
              </a:rPr>
              <a:t>https://www.sciencedirect.com/science/article/pii/S026427512200049X</a:t>
            </a:r>
            <a:r>
              <a:rPr lang="en-US" sz="8400" dirty="0">
                <a:latin typeface="Georgia" panose="02040502050405020303" pitchFamily="18" charset="0"/>
              </a:rPr>
              <a:t> .</a:t>
            </a:r>
          </a:p>
          <a:p>
            <a:pPr marL="0" indent="0" algn="just">
              <a:buNone/>
            </a:pPr>
            <a:r>
              <a:rPr lang="en-US" sz="8400" b="0" i="0" dirty="0">
                <a:effectLst/>
                <a:latin typeface="Georgia" panose="02040502050405020303" pitchFamily="18" charset="0"/>
              </a:rPr>
              <a:t>J. Doe, 2021. The sump concept. </a:t>
            </a:r>
            <a:r>
              <a:rPr lang="en-US" sz="8400" b="0" i="0" dirty="0">
                <a:effectLst/>
                <a:latin typeface="Georgia" panose="02040502050405020303" pitchFamily="18" charset="0"/>
                <a:hlinkClick r:id="rId4"/>
              </a:rPr>
              <a:t>https://www.eltis.org/mobility-plans/sump-concept</a:t>
            </a:r>
            <a:endParaRPr lang="en-US" sz="8400" dirty="0">
              <a:latin typeface="Georgia" panose="02040502050405020303" pitchFamily="18" charset="0"/>
            </a:endParaRPr>
          </a:p>
          <a:p>
            <a:pPr marL="0" indent="0" algn="just">
              <a:buNone/>
            </a:pPr>
            <a:r>
              <a:rPr lang="en-US" sz="8400" b="0" i="0" dirty="0">
                <a:effectLst/>
                <a:latin typeface="Georgia" panose="02040502050405020303" pitchFamily="18" charset="0"/>
              </a:rPr>
              <a:t>European Institute of Innovation and Technology, 2022. </a:t>
            </a:r>
            <a:r>
              <a:rPr lang="en-US" sz="8400" b="0" i="0" dirty="0" err="1">
                <a:effectLst/>
                <a:latin typeface="Georgia" panose="02040502050405020303" pitchFamily="18" charset="0"/>
              </a:rPr>
              <a:t>Eit</a:t>
            </a:r>
            <a:r>
              <a:rPr lang="en-US" sz="8400" b="0" i="0" dirty="0">
                <a:effectLst/>
                <a:latin typeface="Georgia" panose="02040502050405020303" pitchFamily="18" charset="0"/>
              </a:rPr>
              <a:t> urban mobility. </a:t>
            </a:r>
            <a:r>
              <a:rPr lang="en-US" sz="8400" b="0" i="0" dirty="0">
                <a:effectLst/>
                <a:latin typeface="Georgia" panose="02040502050405020303" pitchFamily="18" charset="0"/>
                <a:hlinkClick r:id="rId5"/>
              </a:rPr>
              <a:t>https://www.eiturbanmobility.eu/</a:t>
            </a:r>
            <a:r>
              <a:rPr lang="en-US" sz="8400" b="0" i="0" dirty="0">
                <a:effectLst/>
                <a:latin typeface="Georgia" panose="02040502050405020303" pitchFamily="18" charset="0"/>
              </a:rPr>
              <a:t> .</a:t>
            </a:r>
            <a:endParaRPr lang="el-GR" sz="8400" b="0" i="0" dirty="0">
              <a:effectLst/>
              <a:latin typeface="Georgia" panose="02040502050405020303" pitchFamily="18" charset="0"/>
            </a:endParaRPr>
          </a:p>
          <a:p>
            <a:pPr marL="0" indent="0" algn="just">
              <a:buNone/>
            </a:pPr>
            <a:r>
              <a:rPr lang="en-US" sz="8400" dirty="0">
                <a:latin typeface="Georgia" panose="02040502050405020303" pitchFamily="18" charset="0"/>
              </a:rPr>
              <a:t>Apple Inc. Mobility trends reports. </a:t>
            </a:r>
            <a:r>
              <a:rPr lang="en-US" sz="8400" dirty="0">
                <a:latin typeface="Georgia" panose="02040502050405020303" pitchFamily="18" charset="0"/>
                <a:hlinkClick r:id="rId6"/>
              </a:rPr>
              <a:t>https://covid19.apple.com/mobility</a:t>
            </a:r>
            <a:r>
              <a:rPr lang="en-US" sz="8400" dirty="0">
                <a:latin typeface="Georgia" panose="02040502050405020303" pitchFamily="18" charset="0"/>
              </a:rPr>
              <a:t> .</a:t>
            </a:r>
          </a:p>
          <a:p>
            <a:pPr marL="0" indent="0" algn="just">
              <a:buNone/>
            </a:pPr>
            <a:r>
              <a:rPr lang="en-US" sz="8400" dirty="0">
                <a:latin typeface="Georgia" panose="02040502050405020303" pitchFamily="18" charset="0"/>
              </a:rPr>
              <a:t>Google LLC. </a:t>
            </a:r>
            <a:r>
              <a:rPr lang="el-GR" sz="8400" dirty="0" err="1">
                <a:latin typeface="Georgia" panose="02040502050405020303" pitchFamily="18" charset="0"/>
              </a:rPr>
              <a:t>Αναφορά</a:t>
            </a:r>
            <a:r>
              <a:rPr lang="el-GR" sz="8400" dirty="0">
                <a:latin typeface="Georgia" panose="02040502050405020303" pitchFamily="18" charset="0"/>
              </a:rPr>
              <a:t> </a:t>
            </a:r>
            <a:r>
              <a:rPr lang="el-GR" sz="8400" dirty="0" err="1">
                <a:latin typeface="Georgia" panose="02040502050405020303" pitchFamily="18" charset="0"/>
              </a:rPr>
              <a:t>κινητικότητας</a:t>
            </a:r>
            <a:r>
              <a:rPr lang="el-GR" sz="8400" dirty="0">
                <a:latin typeface="Georgia" panose="02040502050405020303" pitchFamily="18" charset="0"/>
              </a:rPr>
              <a:t> </a:t>
            </a:r>
            <a:r>
              <a:rPr lang="el-GR" sz="8400" dirty="0" err="1">
                <a:latin typeface="Georgia" panose="02040502050405020303" pitchFamily="18" charset="0"/>
              </a:rPr>
              <a:t>κοινότητας</a:t>
            </a:r>
            <a:r>
              <a:rPr lang="el-GR" sz="8400" dirty="0">
                <a:latin typeface="Georgia" panose="02040502050405020303" pitchFamily="18" charset="0"/>
              </a:rPr>
              <a:t> </a:t>
            </a:r>
            <a:r>
              <a:rPr lang="en-US" sz="8400" dirty="0">
                <a:latin typeface="Georgia" panose="02040502050405020303" pitchFamily="18" charset="0"/>
              </a:rPr>
              <a:t>covid-19. </a:t>
            </a:r>
            <a:r>
              <a:rPr lang="en-US" sz="8400" dirty="0">
                <a:latin typeface="Georgia" panose="02040502050405020303" pitchFamily="18" charset="0"/>
                <a:hlinkClick r:id="rId7"/>
              </a:rPr>
              <a:t>https://www.google.com/cov id19/mobility/</a:t>
            </a:r>
            <a:r>
              <a:rPr lang="en-US" sz="8400" dirty="0">
                <a:latin typeface="Georgia" panose="02040502050405020303" pitchFamily="18" charset="0"/>
              </a:rPr>
              <a:t> .</a:t>
            </a:r>
          </a:p>
          <a:p>
            <a:pPr marL="0" indent="0" algn="just">
              <a:buNone/>
            </a:pPr>
            <a:r>
              <a:rPr lang="en-US" sz="8400" dirty="0" err="1">
                <a:latin typeface="Georgia" panose="02040502050405020303" pitchFamily="18" charset="0"/>
              </a:rPr>
              <a:t>iMEdD</a:t>
            </a:r>
            <a:r>
              <a:rPr lang="en-US" sz="8400" dirty="0">
                <a:latin typeface="Georgia" panose="02040502050405020303" pitchFamily="18" charset="0"/>
              </a:rPr>
              <a:t>-Lab. Greece covid-19 dataset. </a:t>
            </a:r>
            <a:r>
              <a:rPr lang="en-US" sz="8400" dirty="0">
                <a:latin typeface="Georgia" panose="02040502050405020303" pitchFamily="18" charset="0"/>
                <a:hlinkClick r:id="rId8"/>
              </a:rPr>
              <a:t>https://github.com/iMEdD-Lab/open-data/tree/m aster/COVID-19</a:t>
            </a:r>
            <a:r>
              <a:rPr lang="en-US" sz="8400" dirty="0">
                <a:latin typeface="Georgia" panose="02040502050405020303" pitchFamily="18" charset="0"/>
              </a:rPr>
              <a:t> .</a:t>
            </a:r>
          </a:p>
          <a:p>
            <a:pPr marL="0" indent="0" algn="just">
              <a:buNone/>
            </a:pPr>
            <a:r>
              <a:rPr lang="en-US" sz="8400" dirty="0" err="1">
                <a:latin typeface="Georgia" panose="02040502050405020303" pitchFamily="18" charset="0"/>
              </a:rPr>
              <a:t>Sandbird</a:t>
            </a:r>
            <a:r>
              <a:rPr lang="en-US" sz="8400" dirty="0">
                <a:latin typeface="Georgia" panose="02040502050405020303" pitchFamily="18" charset="0"/>
              </a:rPr>
              <a:t>. Daily regional statistics for covid19 cases in Greece </a:t>
            </a:r>
            <a:r>
              <a:rPr lang="en-US" sz="8400" dirty="0">
                <a:latin typeface="Georgia" panose="02040502050405020303" pitchFamily="18" charset="0"/>
                <a:hlinkClick r:id="rId9"/>
              </a:rPr>
              <a:t>https://github.com/Sandbird/covid19-Greece</a:t>
            </a:r>
            <a:r>
              <a:rPr lang="en-US" sz="8400" dirty="0">
                <a:latin typeface="Georgia" panose="02040502050405020303" pitchFamily="18" charset="0"/>
              </a:rPr>
              <a:t> .</a:t>
            </a:r>
          </a:p>
          <a:p>
            <a:pPr marL="0" indent="0" algn="just">
              <a:buNone/>
            </a:pPr>
            <a:r>
              <a:rPr lang="en-US" sz="8400" dirty="0">
                <a:latin typeface="Georgia" panose="02040502050405020303" pitchFamily="18" charset="0"/>
              </a:rPr>
              <a:t>Covid-19 Response Greece. Datasets and analysis of novel coronavirus (covid-19) outbreak in </a:t>
            </a:r>
            <a:r>
              <a:rPr lang="en-US" sz="8400" dirty="0" err="1">
                <a:latin typeface="Georgia" panose="02040502050405020303" pitchFamily="18" charset="0"/>
              </a:rPr>
              <a:t>greece</a:t>
            </a:r>
            <a:r>
              <a:rPr lang="en-US" sz="8400" dirty="0">
                <a:latin typeface="Georgia" panose="02040502050405020303" pitchFamily="18" charset="0"/>
              </a:rPr>
              <a:t>. </a:t>
            </a:r>
            <a:r>
              <a:rPr lang="en-US" sz="8400" dirty="0">
                <a:latin typeface="Georgia" panose="02040502050405020303" pitchFamily="18" charset="0"/>
                <a:hlinkClick r:id="rId10"/>
              </a:rPr>
              <a:t>https://github.com/Covid-19-Response-Greece/covid19-data-greece</a:t>
            </a:r>
            <a:r>
              <a:rPr lang="en-US" sz="8400" dirty="0">
                <a:latin typeface="Georgia" panose="02040502050405020303" pitchFamily="18" charset="0"/>
              </a:rPr>
              <a:t> .</a:t>
            </a:r>
            <a:endParaRPr lang="en-US" sz="8400" b="0" i="0" dirty="0">
              <a:effectLst/>
              <a:latin typeface="Georgia" panose="02040502050405020303" pitchFamily="18" charset="0"/>
            </a:endParaRPr>
          </a:p>
          <a:p>
            <a:pPr marL="0" indent="0" algn="l">
              <a:buNone/>
            </a:pPr>
            <a:br>
              <a:rPr lang="en-US" sz="8400" b="0" i="0" dirty="0">
                <a:solidFill>
                  <a:srgbClr val="5D6879"/>
                </a:solidFill>
                <a:effectLst/>
                <a:latin typeface="Lato" panose="020F0502020204030203" pitchFamily="34" charset="0"/>
              </a:rPr>
            </a:br>
            <a:br>
              <a:rPr lang="en-US" sz="8400" b="0" i="0" dirty="0">
                <a:solidFill>
                  <a:srgbClr val="5D6879"/>
                </a:solidFill>
                <a:effectLst/>
                <a:latin typeface="Lato" panose="020F0502020204030203" pitchFamily="34" charset="0"/>
              </a:rPr>
            </a:br>
            <a:endParaRPr lang="en-US" sz="8400" b="0" i="0" dirty="0">
              <a:effectLst/>
              <a:latin typeface="Arial" panose="020B0604020202020204" pitchFamily="34" charset="0"/>
            </a:endParaRPr>
          </a:p>
          <a:p>
            <a:pPr marL="0" indent="0">
              <a:buNone/>
            </a:pPr>
            <a:endParaRPr lang="el-GR" dirty="0"/>
          </a:p>
          <a:p>
            <a:pPr marL="0" indent="0">
              <a:buNone/>
            </a:pPr>
            <a:endParaRPr lang="en-US" dirty="0"/>
          </a:p>
          <a:p>
            <a:pPr marL="0" indent="0">
              <a:buNone/>
            </a:pPr>
            <a:endParaRPr lang="el-GR" dirty="0"/>
          </a:p>
        </p:txBody>
      </p:sp>
    </p:spTree>
    <p:extLst>
      <p:ext uri="{BB962C8B-B14F-4D97-AF65-F5344CB8AC3E}">
        <p14:creationId xmlns:p14="http://schemas.microsoft.com/office/powerpoint/2010/main" val="236234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CDC94AE-A36E-90CE-B434-4928AF943ACD}"/>
              </a:ext>
            </a:extLst>
          </p:cNvPr>
          <p:cNvSpPr>
            <a:spLocks noGrp="1"/>
          </p:cNvSpPr>
          <p:nvPr>
            <p:ph type="title"/>
          </p:nvPr>
        </p:nvSpPr>
        <p:spPr>
          <a:xfrm>
            <a:off x="438150" y="365125"/>
            <a:ext cx="6381750" cy="625475"/>
          </a:xfrm>
        </p:spPr>
        <p:txBody>
          <a:bodyPr>
            <a:normAutofit/>
          </a:bodyPr>
          <a:lstStyle/>
          <a:p>
            <a:r>
              <a:rPr lang="en-US" sz="3600" dirty="0">
                <a:latin typeface="Georgia" panose="02040502050405020303" pitchFamily="18" charset="0"/>
              </a:rPr>
              <a:t>Lockdowns </a:t>
            </a:r>
            <a:r>
              <a:rPr lang="el-GR" sz="3600" dirty="0">
                <a:latin typeface="Georgia" panose="02040502050405020303" pitchFamily="18" charset="0"/>
              </a:rPr>
              <a:t>στην Ελλάδα</a:t>
            </a:r>
          </a:p>
        </p:txBody>
      </p:sp>
      <p:sp>
        <p:nvSpPr>
          <p:cNvPr id="3" name="Θέση περιεχομένου 2">
            <a:extLst>
              <a:ext uri="{FF2B5EF4-FFF2-40B4-BE49-F238E27FC236}">
                <a16:creationId xmlns:a16="http://schemas.microsoft.com/office/drawing/2014/main" id="{0222DB95-133A-D842-DA8A-58D7F0DF4EE4}"/>
              </a:ext>
            </a:extLst>
          </p:cNvPr>
          <p:cNvSpPr>
            <a:spLocks noGrp="1"/>
          </p:cNvSpPr>
          <p:nvPr>
            <p:ph idx="1"/>
          </p:nvPr>
        </p:nvSpPr>
        <p:spPr>
          <a:xfrm>
            <a:off x="438150" y="1613321"/>
            <a:ext cx="11268075" cy="5138528"/>
          </a:xfrm>
        </p:spPr>
        <p:txBody>
          <a:bodyPr>
            <a:noAutofit/>
          </a:bodyPr>
          <a:lstStyle/>
          <a:p>
            <a:pPr marL="0" indent="0" algn="just">
              <a:buNone/>
            </a:pPr>
            <a:r>
              <a:rPr lang="el-GR" sz="2500" dirty="0">
                <a:latin typeface="Georgia" panose="02040502050405020303" pitchFamily="18" charset="0"/>
              </a:rPr>
              <a:t>Το πρώτο γενικό </a:t>
            </a:r>
            <a:r>
              <a:rPr lang="en-US" sz="2500" dirty="0">
                <a:latin typeface="Georgia" panose="02040502050405020303" pitchFamily="18" charset="0"/>
              </a:rPr>
              <a:t>lockdown </a:t>
            </a:r>
            <a:r>
              <a:rPr lang="el-GR" sz="2500" dirty="0">
                <a:latin typeface="Georgia" panose="02040502050405020303" pitchFamily="18" charset="0"/>
              </a:rPr>
              <a:t>τέθηκε σε ισχύ από 27 Φεβρουαρίου 2020 έως 1 Ιουλίου 2020 ενώ περίοδος του δεύτερου </a:t>
            </a:r>
            <a:r>
              <a:rPr lang="en-US" sz="2500" dirty="0">
                <a:latin typeface="Georgia" panose="02040502050405020303" pitchFamily="18" charset="0"/>
              </a:rPr>
              <a:t>lockdown </a:t>
            </a:r>
            <a:r>
              <a:rPr lang="el-GR" sz="2500" dirty="0">
                <a:latin typeface="Georgia" panose="02040502050405020303" pitchFamily="18" charset="0"/>
              </a:rPr>
              <a:t>ορίζεται από 7 Νοεμβρίου 2020 έως 1 Ιουλίου 2021.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Το δεύτερο </a:t>
            </a:r>
            <a:r>
              <a:rPr kumimoji="0" lang="en-US" sz="2500" b="0" i="0" u="none" strike="noStrike" kern="1200" cap="none" spc="0" normalizeH="0" baseline="0" noProof="0" dirty="0">
                <a:ln>
                  <a:noFill/>
                </a:ln>
                <a:solidFill>
                  <a:prstClr val="black"/>
                </a:solidFill>
                <a:effectLst/>
                <a:uLnTx/>
                <a:uFillTx/>
                <a:latin typeface="Georgia" panose="02040502050405020303" pitchFamily="18" charset="0"/>
              </a:rPr>
              <a:t>lockdown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χαρακτηρίζεται με παρόμοια αν και λιγότερο αυστηρά μέτρα σε σχέση με το πρώτο κυρίως λόγω της ύπαρξης του εμβολίου και από πιλοτικές περιόδους επανέναρξης οικονομικών δραστηριοτήτων.</a:t>
            </a:r>
            <a:endParaRPr lang="el-GR" sz="2500" dirty="0">
              <a:latin typeface="Georgia" panose="02040502050405020303" pitchFamily="18" charset="0"/>
            </a:endParaRPr>
          </a:p>
          <a:p>
            <a:pPr marL="0" indent="0" algn="just">
              <a:buNone/>
            </a:pPr>
            <a:r>
              <a:rPr lang="el-GR" sz="2500" dirty="0">
                <a:latin typeface="Georgia" panose="02040502050405020303" pitchFamily="18" charset="0"/>
              </a:rPr>
              <a:t>Οι μετακινήσεις που επιτράπηκαν κατά την διάρκεια των </a:t>
            </a:r>
            <a:r>
              <a:rPr lang="en-US" sz="2500" dirty="0">
                <a:latin typeface="Georgia" panose="02040502050405020303" pitchFamily="18" charset="0"/>
              </a:rPr>
              <a:t>lockdown </a:t>
            </a:r>
            <a:r>
              <a:rPr lang="el-GR" sz="2500" dirty="0">
                <a:latin typeface="Georgia" panose="02040502050405020303" pitchFamily="18" charset="0"/>
              </a:rPr>
              <a:t>αφορούσαν τους χώρους εργασίας, την άσκηση σε εξωτερικούς χώρους, την αγορά αγαθών πρώτης ανάγκης/φαρμάκων και την επίσκεψη σε γιατρό ή σε άτομο που χρήζει ανάγκης για βοήθεια, και πραγματοποιούνταν με κατάλληλη αποστολή μηνύματος στο 13033 σε θεσμοθετημένο χρονικό πλαίσιο.</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Η άρση των </a:t>
            </a:r>
            <a:r>
              <a:rPr kumimoji="0" lang="en-US" sz="2500" b="0" i="0" u="none" strike="noStrike" kern="1200" cap="none" spc="0" normalizeH="0" baseline="0" noProof="0" dirty="0">
                <a:ln>
                  <a:noFill/>
                </a:ln>
                <a:solidFill>
                  <a:prstClr val="black"/>
                </a:solidFill>
                <a:effectLst/>
                <a:uLnTx/>
                <a:uFillTx/>
                <a:latin typeface="Georgia" panose="02040502050405020303" pitchFamily="18" charset="0"/>
              </a:rPr>
              <a:t>lockdown </a:t>
            </a:r>
            <a:r>
              <a:rPr kumimoji="0" lang="el-GR" sz="2500" b="0" i="0" u="none" strike="noStrike" kern="1200" cap="none" spc="0" normalizeH="0" baseline="0" noProof="0" dirty="0">
                <a:ln>
                  <a:noFill/>
                </a:ln>
                <a:solidFill>
                  <a:prstClr val="black"/>
                </a:solidFill>
                <a:effectLst/>
                <a:uLnTx/>
                <a:uFillTx/>
                <a:latin typeface="Georgia" panose="02040502050405020303" pitchFamily="18" charset="0"/>
              </a:rPr>
              <a:t>γινόταν σταδιακά με στόχο την ελάχιστη επιδημιολογική επιβάρυνση της χώρας δίνοντας προτεραιότητα στην επαναλειτουργία των σχολείων και του λιανεμπορίου. </a:t>
            </a:r>
          </a:p>
        </p:txBody>
      </p:sp>
      <p:pic>
        <p:nvPicPr>
          <p:cNvPr id="5" name="Εικόνα 4" descr="Εικόνα που περιέχει κύκλος, clipart, στιγμιότυπο οθόνης, γραφικά&#10;&#10;Περιγραφή που δημιουργήθηκε αυτόματα">
            <a:extLst>
              <a:ext uri="{FF2B5EF4-FFF2-40B4-BE49-F238E27FC236}">
                <a16:creationId xmlns:a16="http://schemas.microsoft.com/office/drawing/2014/main" id="{36FDEAC1-99B2-B04C-66FC-044ADE628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669" y="69575"/>
            <a:ext cx="3186363" cy="1536218"/>
          </a:xfrm>
          <a:prstGeom prst="rect">
            <a:avLst/>
          </a:prstGeom>
        </p:spPr>
      </p:pic>
    </p:spTree>
    <p:extLst>
      <p:ext uri="{BB962C8B-B14F-4D97-AF65-F5344CB8AC3E}">
        <p14:creationId xmlns:p14="http://schemas.microsoft.com/office/powerpoint/2010/main" val="120649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D3C7637-D68D-18E9-2731-7D8CC95DFF55}"/>
              </a:ext>
            </a:extLst>
          </p:cNvPr>
          <p:cNvSpPr>
            <a:spLocks noGrp="1"/>
          </p:cNvSpPr>
          <p:nvPr>
            <p:ph type="title"/>
          </p:nvPr>
        </p:nvSpPr>
        <p:spPr>
          <a:xfrm>
            <a:off x="838200" y="365125"/>
            <a:ext cx="10515600" cy="646929"/>
          </a:xfrm>
        </p:spPr>
        <p:txBody>
          <a:bodyPr>
            <a:normAutofit/>
          </a:bodyPr>
          <a:lstStyle/>
          <a:p>
            <a:r>
              <a:rPr lang="el-GR" sz="3600" dirty="0">
                <a:latin typeface="Georgia" panose="02040502050405020303" pitchFamily="18" charset="0"/>
              </a:rPr>
              <a:t>Δεδομένα κινητικότητας</a:t>
            </a:r>
          </a:p>
        </p:txBody>
      </p:sp>
      <p:sp>
        <p:nvSpPr>
          <p:cNvPr id="3" name="Θέση περιεχομένου 2">
            <a:extLst>
              <a:ext uri="{FF2B5EF4-FFF2-40B4-BE49-F238E27FC236}">
                <a16:creationId xmlns:a16="http://schemas.microsoft.com/office/drawing/2014/main" id="{B2EC8055-105A-88AB-3DBD-E0536E8B1AC9}"/>
              </a:ext>
            </a:extLst>
          </p:cNvPr>
          <p:cNvSpPr>
            <a:spLocks noGrp="1"/>
          </p:cNvSpPr>
          <p:nvPr>
            <p:ph idx="1"/>
          </p:nvPr>
        </p:nvSpPr>
        <p:spPr>
          <a:xfrm>
            <a:off x="838200" y="1251752"/>
            <a:ext cx="10515600" cy="5424256"/>
          </a:xfrm>
          <a:solidFill>
            <a:schemeClr val="accent3">
              <a:lumMod val="20000"/>
              <a:lumOff val="80000"/>
            </a:schemeClr>
          </a:solidFill>
        </p:spPr>
        <p:txBody>
          <a:bodyPr>
            <a:normAutofit/>
          </a:bodyPr>
          <a:lstStyle/>
          <a:p>
            <a:pPr marL="0" indent="0">
              <a:buNone/>
            </a:pPr>
            <a:r>
              <a:rPr lang="el-GR" sz="2500" dirty="0">
                <a:latin typeface="Georgia" panose="02040502050405020303" pitchFamily="18" charset="0"/>
              </a:rPr>
              <a:t>Δεδομένα που περιγράφουν την κίνηση των ανθρώπων από μια τοποθεσία σε μια άλλη καθώς και τον τρόπο μετακίνησης που χρησιμοποιείται (πόδια, ποδήλατο, αυτοκίνητο, τρένο) ονομάζονται </a:t>
            </a:r>
            <a:r>
              <a:rPr lang="el-GR" sz="2500" dirty="0" err="1">
                <a:latin typeface="Georgia" panose="02040502050405020303" pitchFamily="18" charset="0"/>
              </a:rPr>
              <a:t>mobility</a:t>
            </a:r>
            <a:r>
              <a:rPr lang="el-GR" sz="2500" dirty="0">
                <a:latin typeface="Georgia" panose="02040502050405020303" pitchFamily="18" charset="0"/>
              </a:rPr>
              <a:t> </a:t>
            </a:r>
            <a:r>
              <a:rPr lang="el-GR" sz="2500" dirty="0" err="1">
                <a:latin typeface="Georgia" panose="02040502050405020303" pitchFamily="18" charset="0"/>
              </a:rPr>
              <a:t>data</a:t>
            </a:r>
            <a:r>
              <a:rPr lang="el-GR" sz="2500" dirty="0">
                <a:latin typeface="Georgia" panose="02040502050405020303" pitchFamily="18" charset="0"/>
              </a:rPr>
              <a:t>.</a:t>
            </a:r>
          </a:p>
          <a:p>
            <a:pPr marL="0" indent="0">
              <a:buNone/>
            </a:pPr>
            <a:r>
              <a:rPr lang="el-GR" sz="2500" dirty="0">
                <a:latin typeface="Georgia" panose="02040502050405020303" pitchFamily="18" charset="0"/>
              </a:rPr>
              <a:t>Τα δεδομένα κινητικότητας που αφορούν την πανδημία είναι δυνατόν να προέρχονται από</a:t>
            </a:r>
            <a:r>
              <a:rPr lang="en-US" sz="2500" dirty="0">
                <a:latin typeface="Georgia" panose="02040502050405020303" pitchFamily="18" charset="0"/>
              </a:rPr>
              <a:t>:</a:t>
            </a:r>
            <a:endParaRPr lang="el-GR" sz="2500" dirty="0">
              <a:latin typeface="Georgia" panose="02040502050405020303" pitchFamily="18" charset="0"/>
            </a:endParaRPr>
          </a:p>
          <a:p>
            <a:r>
              <a:rPr lang="el-GR" sz="2500" dirty="0">
                <a:latin typeface="Georgia" panose="02040502050405020303" pitchFamily="18" charset="0"/>
              </a:rPr>
              <a:t>Τοποθεσίες </a:t>
            </a:r>
            <a:r>
              <a:rPr lang="en-US" sz="2500" dirty="0">
                <a:latin typeface="Georgia" panose="02040502050405020303" pitchFamily="18" charset="0"/>
              </a:rPr>
              <a:t>GPS</a:t>
            </a:r>
            <a:endParaRPr lang="el-GR" sz="2500" dirty="0">
              <a:latin typeface="Georgia" panose="02040502050405020303" pitchFamily="18" charset="0"/>
            </a:endParaRPr>
          </a:p>
          <a:p>
            <a:r>
              <a:rPr lang="el-GR" sz="2500" dirty="0">
                <a:latin typeface="Georgia" panose="02040502050405020303" pitchFamily="18" charset="0"/>
              </a:rPr>
              <a:t>Από εφαρμογές</a:t>
            </a:r>
            <a:r>
              <a:rPr lang="en-US" sz="2500" dirty="0">
                <a:latin typeface="Georgia" panose="02040502050405020303" pitchFamily="18" charset="0"/>
              </a:rPr>
              <a:t> </a:t>
            </a:r>
            <a:r>
              <a:rPr lang="el-GR" sz="2500" dirty="0">
                <a:latin typeface="Georgia" panose="02040502050405020303" pitchFamily="18" charset="0"/>
              </a:rPr>
              <a:t>κοινωνικής δικτύωσης και υγείας σε κινητά τηλέφωνα και </a:t>
            </a:r>
            <a:r>
              <a:rPr lang="en-US" sz="2500" dirty="0">
                <a:latin typeface="Georgia" panose="02040502050405020303" pitchFamily="18" charset="0"/>
              </a:rPr>
              <a:t>wearables</a:t>
            </a:r>
          </a:p>
          <a:p>
            <a:r>
              <a:rPr lang="el-GR" sz="2500" dirty="0">
                <a:latin typeface="Georgia" panose="02040502050405020303" pitchFamily="18" charset="0"/>
              </a:rPr>
              <a:t>Αισθητήρες</a:t>
            </a:r>
            <a:r>
              <a:rPr lang="en-US" sz="2500" dirty="0">
                <a:latin typeface="Georgia" panose="02040502050405020303" pitchFamily="18" charset="0"/>
              </a:rPr>
              <a:t> IoT </a:t>
            </a:r>
            <a:r>
              <a:rPr lang="el-GR" sz="2500" dirty="0">
                <a:latin typeface="Georgia" panose="02040502050405020303" pitchFamily="18" charset="0"/>
              </a:rPr>
              <a:t>και κάμερες</a:t>
            </a:r>
          </a:p>
          <a:p>
            <a:r>
              <a:rPr lang="el-GR" sz="2500" dirty="0">
                <a:latin typeface="Georgia" panose="02040502050405020303" pitchFamily="18" charset="0"/>
              </a:rPr>
              <a:t>Εθνικά συστήματα υγείας</a:t>
            </a:r>
            <a:endParaRPr lang="en-US" sz="2500" dirty="0">
              <a:latin typeface="Georgia" panose="02040502050405020303" pitchFamily="18" charset="0"/>
            </a:endParaRPr>
          </a:p>
          <a:p>
            <a:r>
              <a:rPr lang="el-GR" sz="2500" dirty="0">
                <a:latin typeface="Georgia" panose="02040502050405020303" pitchFamily="18" charset="0"/>
              </a:rPr>
              <a:t>Δημόσιες συγκοινωνίες και έξυπνες κάρτες</a:t>
            </a:r>
          </a:p>
          <a:p>
            <a:endParaRPr lang="en-US" dirty="0"/>
          </a:p>
          <a:p>
            <a:endParaRPr lang="el-GR" dirty="0"/>
          </a:p>
        </p:txBody>
      </p:sp>
      <p:sp>
        <p:nvSpPr>
          <p:cNvPr id="6" name="Google Shape;2804;p68">
            <a:extLst>
              <a:ext uri="{FF2B5EF4-FFF2-40B4-BE49-F238E27FC236}">
                <a16:creationId xmlns:a16="http://schemas.microsoft.com/office/drawing/2014/main" id="{93F8EF8E-1B19-51D1-7E2C-8750426B876F}"/>
              </a:ext>
            </a:extLst>
          </p:cNvPr>
          <p:cNvSpPr/>
          <p:nvPr/>
        </p:nvSpPr>
        <p:spPr>
          <a:xfrm>
            <a:off x="8146371" y="3055607"/>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Εικόνα 10" descr="Εικόνα που περιέχει κύκλωμα, ηλεκτρονικές συσκευές&#10;&#10;Περιγραφή που δημιουργήθηκε αυτόματα">
            <a:extLst>
              <a:ext uri="{FF2B5EF4-FFF2-40B4-BE49-F238E27FC236}">
                <a16:creationId xmlns:a16="http://schemas.microsoft.com/office/drawing/2014/main" id="{5A7D149D-CAEA-1E2C-F417-314783955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335" y="4663577"/>
            <a:ext cx="5118825" cy="1750394"/>
          </a:xfrm>
          <a:prstGeom prst="rect">
            <a:avLst/>
          </a:prstGeom>
        </p:spPr>
      </p:pic>
    </p:spTree>
    <p:extLst>
      <p:ext uri="{BB962C8B-B14F-4D97-AF65-F5344CB8AC3E}">
        <p14:creationId xmlns:p14="http://schemas.microsoft.com/office/powerpoint/2010/main" val="1613721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712D94-3BC0-01A2-ECBE-C8E1229B79A4}"/>
              </a:ext>
            </a:extLst>
          </p:cNvPr>
          <p:cNvSpPr>
            <a:spLocks noGrp="1"/>
          </p:cNvSpPr>
          <p:nvPr>
            <p:ph type="title"/>
          </p:nvPr>
        </p:nvSpPr>
        <p:spPr>
          <a:xfrm>
            <a:off x="838200" y="365126"/>
            <a:ext cx="4976674" cy="744583"/>
          </a:xfrm>
        </p:spPr>
        <p:txBody>
          <a:bodyPr>
            <a:noAutofit/>
          </a:bodyPr>
          <a:lstStyle/>
          <a:p>
            <a:r>
              <a:rPr lang="el-GR" sz="3600" dirty="0">
                <a:latin typeface="Georgia" panose="02040502050405020303" pitchFamily="18" charset="0"/>
              </a:rPr>
              <a:t>Βιβλιογραφική μελέτη</a:t>
            </a:r>
          </a:p>
        </p:txBody>
      </p:sp>
      <p:sp>
        <p:nvSpPr>
          <p:cNvPr id="3" name="Θέση περιεχομένου 2">
            <a:extLst>
              <a:ext uri="{FF2B5EF4-FFF2-40B4-BE49-F238E27FC236}">
                <a16:creationId xmlns:a16="http://schemas.microsoft.com/office/drawing/2014/main" id="{DB4389CB-FAB5-2577-56EA-62369F0FBAF0}"/>
              </a:ext>
            </a:extLst>
          </p:cNvPr>
          <p:cNvSpPr>
            <a:spLocks noGrp="1"/>
          </p:cNvSpPr>
          <p:nvPr>
            <p:ph idx="1"/>
          </p:nvPr>
        </p:nvSpPr>
        <p:spPr>
          <a:xfrm>
            <a:off x="838200" y="1293857"/>
            <a:ext cx="10515600" cy="5199017"/>
          </a:xfrm>
        </p:spPr>
        <p:txBody>
          <a:bodyPr>
            <a:normAutofit/>
          </a:bodyPr>
          <a:lstStyle/>
          <a:p>
            <a:pPr marL="0" indent="0" algn="just">
              <a:buNone/>
            </a:pPr>
            <a:r>
              <a:rPr lang="el-GR" sz="2500" dirty="0">
                <a:latin typeface="Georgia" panose="02040502050405020303" pitchFamily="18" charset="0"/>
              </a:rPr>
              <a:t>Κατά την διάρκεια της βιβλιογραφικής έρευνας μελετήθηκαν επιστημονικά άρθρα που αφορούσαν</a:t>
            </a:r>
            <a:r>
              <a:rPr lang="en-US" sz="2500" dirty="0">
                <a:latin typeface="Georgia" panose="02040502050405020303" pitchFamily="18" charset="0"/>
              </a:rPr>
              <a:t>:</a:t>
            </a:r>
          </a:p>
          <a:p>
            <a:pPr algn="just"/>
            <a:r>
              <a:rPr lang="el-GR" sz="2500" dirty="0">
                <a:latin typeface="Georgia" panose="02040502050405020303" pitchFamily="18" charset="0"/>
              </a:rPr>
              <a:t>την ανθρώπινη κινητικότητα και την εξάπλωση του ιού </a:t>
            </a:r>
          </a:p>
          <a:p>
            <a:pPr algn="just"/>
            <a:r>
              <a:rPr lang="el-GR" sz="2500" dirty="0">
                <a:latin typeface="Georgia" panose="02040502050405020303" pitchFamily="18" charset="0"/>
              </a:rPr>
              <a:t>τις βάσεις δεδομένων COVID-19 και τα εργαλεία </a:t>
            </a:r>
            <a:r>
              <a:rPr lang="el-GR" sz="2500" dirty="0" err="1">
                <a:latin typeface="Georgia" panose="02040502050405020303" pitchFamily="18" charset="0"/>
              </a:rPr>
              <a:t>οπτικοποιήσης</a:t>
            </a:r>
            <a:endParaRPr lang="el-GR" sz="2500" dirty="0">
              <a:latin typeface="Georgia" panose="02040502050405020303" pitchFamily="18" charset="0"/>
            </a:endParaRPr>
          </a:p>
          <a:p>
            <a:pPr algn="just"/>
            <a:r>
              <a:rPr lang="el-GR" sz="2500" dirty="0">
                <a:latin typeface="Georgia" panose="02040502050405020303" pitchFamily="18" charset="0"/>
              </a:rPr>
              <a:t>τις εφαρμογές </a:t>
            </a:r>
            <a:r>
              <a:rPr lang="en-US" sz="2500" dirty="0">
                <a:latin typeface="Georgia" panose="02040502050405020303" pitchFamily="18" charset="0"/>
              </a:rPr>
              <a:t>contact tracing</a:t>
            </a:r>
            <a:endParaRPr lang="el-GR" sz="2500" dirty="0">
              <a:latin typeface="Georgia" panose="02040502050405020303" pitchFamily="18" charset="0"/>
            </a:endParaRPr>
          </a:p>
          <a:p>
            <a:pPr algn="just"/>
            <a:r>
              <a:rPr lang="el-GR" sz="2500" dirty="0">
                <a:latin typeface="Georgia" panose="02040502050405020303" pitchFamily="18" charset="0"/>
              </a:rPr>
              <a:t>τον τομέα του </a:t>
            </a:r>
            <a:r>
              <a:rPr lang="en-US" sz="2500" dirty="0">
                <a:latin typeface="Georgia" panose="02040502050405020303" pitchFamily="18" charset="0"/>
              </a:rPr>
              <a:t>Urban Data Science </a:t>
            </a:r>
            <a:r>
              <a:rPr lang="el-GR" sz="2500" dirty="0">
                <a:latin typeface="Georgia" panose="02040502050405020303" pitchFamily="18" charset="0"/>
              </a:rPr>
              <a:t>και τις προκλήσεις που αντιμετωπίζει</a:t>
            </a:r>
          </a:p>
          <a:p>
            <a:pPr algn="just"/>
            <a:r>
              <a:rPr lang="el-GR" sz="2500" dirty="0">
                <a:latin typeface="Georgia" panose="02040502050405020303" pitchFamily="18" charset="0"/>
              </a:rPr>
              <a:t>τις επιπτώσεις της πανδημίας στους τρόπους μετακίνησης των πολιτών και στα αστικά κέντρα</a:t>
            </a:r>
          </a:p>
          <a:p>
            <a:pPr algn="just"/>
            <a:r>
              <a:rPr lang="el-GR" sz="2500" dirty="0">
                <a:latin typeface="Georgia" panose="02040502050405020303" pitchFamily="18" charset="0"/>
              </a:rPr>
              <a:t>τα Ευρωπαϊκά προγράμματα και τις πρωτοβουλίες για τον μετασχηματισμό των πόλεων.</a:t>
            </a:r>
          </a:p>
          <a:p>
            <a:pPr marL="0" indent="0" algn="just">
              <a:buNone/>
            </a:pPr>
            <a:r>
              <a:rPr lang="el-GR" sz="2500" dirty="0">
                <a:latin typeface="Georgia" panose="02040502050405020303" pitchFamily="18" charset="0"/>
              </a:rPr>
              <a:t>Στις επόμενες διαφάνειες παρουσιάζονται κάποια βασικά πορίσματα των άρθρων</a:t>
            </a:r>
            <a:r>
              <a:rPr lang="en-US" sz="2500" dirty="0">
                <a:latin typeface="Georgia" panose="02040502050405020303" pitchFamily="18" charset="0"/>
              </a:rPr>
              <a:t>.</a:t>
            </a:r>
            <a:endParaRPr lang="el-GR" sz="2500" dirty="0">
              <a:latin typeface="Georgia" panose="02040502050405020303" pitchFamily="18" charset="0"/>
            </a:endParaRPr>
          </a:p>
        </p:txBody>
      </p:sp>
      <p:pic>
        <p:nvPicPr>
          <p:cNvPr id="9" name="Εικόνα 8" descr="Εικόνα που περιέχει μαύρο, σκοτάδι&#10;&#10;Περιγραφή που δημιουργήθηκε αυτόματα">
            <a:extLst>
              <a:ext uri="{FF2B5EF4-FFF2-40B4-BE49-F238E27FC236}">
                <a16:creationId xmlns:a16="http://schemas.microsoft.com/office/drawing/2014/main" id="{EC173A6D-D634-5BA1-7908-6CA563F33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3591" y="18335"/>
            <a:ext cx="1275522" cy="1275522"/>
          </a:xfrm>
          <a:prstGeom prst="rect">
            <a:avLst/>
          </a:prstGeom>
        </p:spPr>
      </p:pic>
    </p:spTree>
    <p:extLst>
      <p:ext uri="{BB962C8B-B14F-4D97-AF65-F5344CB8AC3E}">
        <p14:creationId xmlns:p14="http://schemas.microsoft.com/office/powerpoint/2010/main" val="1666023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48D041-CEDE-4815-06F1-6DBC8EC910D1}"/>
              </a:ext>
            </a:extLst>
          </p:cNvPr>
          <p:cNvSpPr>
            <a:spLocks noGrp="1"/>
          </p:cNvSpPr>
          <p:nvPr>
            <p:ph type="title"/>
          </p:nvPr>
        </p:nvSpPr>
        <p:spPr>
          <a:xfrm>
            <a:off x="838200" y="260350"/>
            <a:ext cx="10515600" cy="720725"/>
          </a:xfrm>
        </p:spPr>
        <p:txBody>
          <a:bodyPr>
            <a:normAutofit/>
          </a:bodyPr>
          <a:lstStyle/>
          <a:p>
            <a:r>
              <a:rPr lang="el-GR" sz="3600" dirty="0">
                <a:latin typeface="Georgia" panose="02040502050405020303" pitchFamily="18" charset="0"/>
              </a:rPr>
              <a:t>Πορίσματα βιβλιογραφικής έρευνας (1/4)</a:t>
            </a:r>
          </a:p>
        </p:txBody>
      </p:sp>
      <p:sp>
        <p:nvSpPr>
          <p:cNvPr id="3" name="Θέση περιεχομένου 2">
            <a:extLst>
              <a:ext uri="{FF2B5EF4-FFF2-40B4-BE49-F238E27FC236}">
                <a16:creationId xmlns:a16="http://schemas.microsoft.com/office/drawing/2014/main" id="{EC92495E-9562-0CD5-9FC0-25F04CC1179E}"/>
              </a:ext>
            </a:extLst>
          </p:cNvPr>
          <p:cNvSpPr>
            <a:spLocks noGrp="1"/>
          </p:cNvSpPr>
          <p:nvPr>
            <p:ph idx="1"/>
          </p:nvPr>
        </p:nvSpPr>
        <p:spPr>
          <a:xfrm>
            <a:off x="838200" y="1149351"/>
            <a:ext cx="10991850" cy="5448299"/>
          </a:xfrm>
        </p:spPr>
        <p:txBody>
          <a:bodyPr>
            <a:normAutofit/>
          </a:bodyPr>
          <a:lstStyle/>
          <a:p>
            <a:pPr algn="just"/>
            <a:r>
              <a:rPr lang="el-GR" sz="2400" dirty="0">
                <a:latin typeface="Georgia" panose="02040502050405020303" pitchFamily="18" charset="0"/>
              </a:rPr>
              <a:t>Η αναλυτική των δεδομένων κινητικότητας μπορεί να εξηγήσει την δυναμική του ιού και να συμβάλλει στην πρόβλεψη του χωρίς να απαιτηθεί πρόσβαση στα προσωπικά δεδομένα των χρηστών αλλά ούτε και χρήση κάποιας εφαρμογής </a:t>
            </a:r>
            <a:r>
              <a:rPr lang="en-US" sz="2400" dirty="0">
                <a:latin typeface="Georgia" panose="02040502050405020303" pitchFamily="18" charset="0"/>
              </a:rPr>
              <a:t>contact tracing</a:t>
            </a:r>
            <a:r>
              <a:rPr lang="el-GR" sz="2400" dirty="0">
                <a:latin typeface="Georgia" panose="02040502050405020303" pitchFamily="18" charset="0"/>
              </a:rPr>
              <a:t>.</a:t>
            </a:r>
            <a:r>
              <a:rPr lang="el-GR" sz="2400" dirty="0">
                <a:latin typeface="Georgia" panose="02040502050405020303" pitchFamily="18" charset="0"/>
                <a:cs typeface="Times New Roman" panose="02020603050405020304" pitchFamily="18" charset="0"/>
              </a:rPr>
              <a:t> Αναλυτικότερα</a:t>
            </a:r>
            <a:r>
              <a:rPr lang="el-GR" sz="2400" dirty="0">
                <a:effectLst/>
                <a:latin typeface="Georgia" panose="02040502050405020303" pitchFamily="18" charset="0"/>
                <a:ea typeface="Calibri" panose="020F0502020204030204" pitchFamily="34" charset="0"/>
                <a:cs typeface="Times New Roman" panose="02020603050405020304" pitchFamily="18" charset="0"/>
              </a:rPr>
              <a:t> η ανθρώπινη κινητικότητα μπορεί να αιτιολογήσει την εξάπλωση του ιού σε ποσοστό 92 % κατά την διάρκεια της πανδημίας ενώ έχει μικρότερο ποσοστό επιτυχίας μετά την άρση των περιοριστικών μέτρων</a:t>
            </a:r>
            <a:r>
              <a:rPr lang="el-GR" sz="2400" dirty="0">
                <a:latin typeface="Georgia" panose="02040502050405020303" pitchFamily="18" charset="0"/>
              </a:rPr>
              <a:t> </a:t>
            </a:r>
            <a:r>
              <a:rPr lang="en-US" sz="2400" dirty="0">
                <a:latin typeface="Georgia" panose="02040502050405020303" pitchFamily="18" charset="0"/>
                <a:hlinkClick r:id="rId2" action="ppaction://hlinksldjump"/>
              </a:rPr>
              <a:t>[</a:t>
            </a:r>
            <a:r>
              <a:rPr lang="en-US" sz="2400" dirty="0" err="1">
                <a:latin typeface="Georgia" panose="02040502050405020303" pitchFamily="18" charset="0"/>
                <a:hlinkClick r:id="rId2" action="ppaction://hlinksldjump"/>
              </a:rPr>
              <a:t>Iacus</a:t>
            </a:r>
            <a:r>
              <a:rPr lang="en-US" sz="2400" dirty="0">
                <a:latin typeface="Georgia" panose="02040502050405020303" pitchFamily="18" charset="0"/>
                <a:hlinkClick r:id="rId2" action="ppaction://hlinksldjump"/>
              </a:rPr>
              <a:t> et al. 2020]</a:t>
            </a:r>
            <a:r>
              <a:rPr lang="el-GR" sz="2400" dirty="0">
                <a:latin typeface="Georgia" panose="02040502050405020303" pitchFamily="18" charset="0"/>
              </a:rPr>
              <a:t>.</a:t>
            </a:r>
          </a:p>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lang="el-GR" sz="2400" kern="100" dirty="0">
                <a:latin typeface="Georgia" panose="02040502050405020303" pitchFamily="18" charset="0"/>
                <a:ea typeface="Calibri" panose="020F0502020204030204" pitchFamily="34" charset="0"/>
                <a:cs typeface="Times New Roman" panose="02020603050405020304" pitchFamily="18" charset="0"/>
              </a:rPr>
              <a:t>Ο </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βαθμός αστικοποίησης μιας πόλης και το προφίλ της οικονομικής δραστηριότητας των πολιτών αποτελούν παράγοντες που επηρεάζουν την κινητικότητα τους </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Christidis</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 </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et</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 </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al</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hlinkClick r:id="rId2" action="ppaction://hlinksldjump"/>
              </a:rPr>
              <a:t>. 2022].</a:t>
            </a:r>
            <a:endParaRPr kumimoji="0" lang="el-GR" sz="2400" b="0" i="0" u="none" strike="noStrike" kern="1200" cap="none" spc="0" normalizeH="0" baseline="0" noProof="0" dirty="0">
              <a:ln>
                <a:noFill/>
              </a:ln>
              <a:solidFill>
                <a:prstClr val="black"/>
              </a:solidFill>
              <a:effectLst/>
              <a:uLnTx/>
              <a:uFillTx/>
              <a:latin typeface="Georgia" panose="02040502050405020303" pitchFamily="18" charset="0"/>
              <a:ea typeface="Calibri" panose="020F0502020204030204" pitchFamily="34" charset="0"/>
              <a:cs typeface="Times New Roman" panose="02020603050405020304" pitchFamily="18" charset="0"/>
            </a:endParaRPr>
          </a:p>
          <a:p>
            <a:pPr marL="228600" marR="0" lvl="0" indent="-228600" algn="just" defTabSz="914400" rtl="0" eaLnBrk="1" fontAlgn="auto" latinLnBrk="0" hangingPunct="1">
              <a:lnSpc>
                <a:spcPct val="107000"/>
              </a:lnSpc>
              <a:spcBef>
                <a:spcPts val="1000"/>
              </a:spcBef>
              <a:spcAft>
                <a:spcPts val="800"/>
              </a:spcAft>
              <a:buClrTx/>
              <a:buSzTx/>
              <a:buFont typeface="Arial" panose="020B0604020202020204" pitchFamily="34" charset="0"/>
              <a:buChar char="•"/>
              <a:tabLst/>
              <a:defRPr/>
            </a:pPr>
            <a:r>
              <a:rPr lang="el-GR" sz="2400" dirty="0">
                <a:latin typeface="Georgia" panose="02040502050405020303" pitchFamily="18" charset="0"/>
              </a:rPr>
              <a:t>Ο αριθμός των θανάτων από COVID-19 σε μια περιοχή εξαρτάται περισσότερο στα συστήματα υγείας και στα δημογραφικά χαρακτηριστικά της περιοχής πάρα στην δυναμική μετάδοση του ιού.</a:t>
            </a:r>
            <a:endParaRPr lang="en-US" sz="2400" dirty="0">
              <a:latin typeface="Georgia" panose="02040502050405020303" pitchFamily="18" charset="0"/>
            </a:endParaRPr>
          </a:p>
          <a:p>
            <a:pPr marL="0" indent="0">
              <a:buNone/>
            </a:pPr>
            <a:endParaRPr lang="el-GR" dirty="0"/>
          </a:p>
          <a:p>
            <a:pPr marL="0" indent="0">
              <a:buNone/>
            </a:pPr>
            <a:endParaRPr lang="el-GR" dirty="0"/>
          </a:p>
          <a:p>
            <a:pPr marL="0" indent="0">
              <a:buNone/>
            </a:pPr>
            <a:endParaRPr lang="el-GR" dirty="0"/>
          </a:p>
        </p:txBody>
      </p:sp>
    </p:spTree>
    <p:extLst>
      <p:ext uri="{BB962C8B-B14F-4D97-AF65-F5344CB8AC3E}">
        <p14:creationId xmlns:p14="http://schemas.microsoft.com/office/powerpoint/2010/main" val="244048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0F77EC-EDAB-5F9F-B67D-8EDE2923A356}"/>
              </a:ext>
            </a:extLst>
          </p:cNvPr>
          <p:cNvSpPr>
            <a:spLocks noGrp="1"/>
          </p:cNvSpPr>
          <p:nvPr>
            <p:ph type="title"/>
          </p:nvPr>
        </p:nvSpPr>
        <p:spPr>
          <a:xfrm>
            <a:off x="598503" y="-5272"/>
            <a:ext cx="10515600" cy="596898"/>
          </a:xfrm>
        </p:spPr>
        <p:txBody>
          <a:bodyPr>
            <a:normAutofit/>
          </a:bodyPr>
          <a:lstStyle/>
          <a:p>
            <a:r>
              <a:rPr lang="el-GR" sz="3600" dirty="0">
                <a:latin typeface="Georgia" panose="02040502050405020303" pitchFamily="18" charset="0"/>
              </a:rPr>
              <a:t>Πορίσματα βιβλιογραφικής έρευνας (2/4)</a:t>
            </a:r>
          </a:p>
        </p:txBody>
      </p:sp>
      <p:sp>
        <p:nvSpPr>
          <p:cNvPr id="3" name="Θέση περιεχομένου 2">
            <a:extLst>
              <a:ext uri="{FF2B5EF4-FFF2-40B4-BE49-F238E27FC236}">
                <a16:creationId xmlns:a16="http://schemas.microsoft.com/office/drawing/2014/main" id="{1250E103-F16A-75B6-E0B8-E2E639462831}"/>
              </a:ext>
            </a:extLst>
          </p:cNvPr>
          <p:cNvSpPr>
            <a:spLocks noGrp="1"/>
          </p:cNvSpPr>
          <p:nvPr>
            <p:ph idx="1"/>
          </p:nvPr>
        </p:nvSpPr>
        <p:spPr>
          <a:xfrm>
            <a:off x="239928" y="801085"/>
            <a:ext cx="11712143" cy="5946777"/>
          </a:xfrm>
        </p:spPr>
        <p:txBody>
          <a:bodyPr>
            <a:noAutofit/>
          </a:bodyPr>
          <a:lstStyle/>
          <a:p>
            <a:pPr algn="just"/>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A</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rPr>
              <a:t>ξιοσημείωτη</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 τεχνική που χρησιμοποιείται </a:t>
            </a:r>
            <a:r>
              <a:rPr lang="el-GR" sz="2400" dirty="0">
                <a:solidFill>
                  <a:prstClr val="black"/>
                </a:solidFill>
                <a:latin typeface="Georgia" panose="02040502050405020303" pitchFamily="18" charset="0"/>
              </a:rPr>
              <a:t>στα </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rPr>
              <a:t>meta</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 – </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rPr>
              <a:t>dataset</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 είναι η αποθήκευση τόσο των ημερησίων (</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rPr>
              <a:t>daily</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 όσο και των αθροιστικών (</a:t>
            </a:r>
            <a:r>
              <a:rPr kumimoji="0" lang="el-GR" sz="2400" b="0" i="0" u="none" strike="noStrike" kern="1200" cap="none" spc="0" normalizeH="0" baseline="0" noProof="0" dirty="0" err="1">
                <a:ln>
                  <a:noFill/>
                </a:ln>
                <a:solidFill>
                  <a:prstClr val="black"/>
                </a:solidFill>
                <a:effectLst/>
                <a:uLnTx/>
                <a:uFillTx/>
                <a:latin typeface="Georgia" panose="02040502050405020303" pitchFamily="18" charset="0"/>
              </a:rPr>
              <a:t>cumulative</a:t>
            </a:r>
            <a:r>
              <a:rPr kumimoji="0" lang="el-GR" sz="2400" b="0" i="0" u="none" strike="noStrike" kern="1200" cap="none" spc="0" normalizeH="0" baseline="0" noProof="0" dirty="0">
                <a:ln>
                  <a:noFill/>
                </a:ln>
                <a:solidFill>
                  <a:prstClr val="black"/>
                </a:solidFill>
                <a:effectLst/>
                <a:uLnTx/>
                <a:uFillTx/>
                <a:latin typeface="Georgia" panose="02040502050405020303" pitchFamily="18" charset="0"/>
              </a:rPr>
              <a:t>) δεδομένων. Αυτό συμβαίνει καθώς τα αθροιστικά δεδομένα μερικές φορές δεν είναι ίσα με το άθροισμα των ημερησίων δεδομένων αφού οι αρχές που δημοσιοποιούν τα δεδομένα ενδέχεται να πραγματοποιήσουν αλλαγές στα κριτήρια και στον τρόπο υπολογισμού τους χωρίς να τα ενημερώσουν</a:t>
            </a:r>
            <a:r>
              <a:rPr lang="en-US" sz="2400" dirty="0">
                <a:effectLst/>
                <a:latin typeface="Georgia" panose="02040502050405020303" pitchFamily="18" charset="0"/>
                <a:ea typeface="Calibri" panose="020F0502020204030204" pitchFamily="34" charset="0"/>
                <a:cs typeface="Times New Roman" panose="02020603050405020304" pitchFamily="18" charset="0"/>
                <a:hlinkClick r:id="rId2" action="ppaction://hlinksldjump"/>
              </a:rPr>
              <a:t>[</a:t>
            </a:r>
            <a:r>
              <a:rPr lang="en-US" sz="2400" dirty="0" err="1">
                <a:effectLst/>
                <a:latin typeface="Georgia" panose="02040502050405020303" pitchFamily="18" charset="0"/>
                <a:ea typeface="Calibri" panose="020F0502020204030204" pitchFamily="34" charset="0"/>
                <a:cs typeface="Times New Roman" panose="02020603050405020304" pitchFamily="18" charset="0"/>
                <a:hlinkClick r:id="rId2" action="ppaction://hlinksldjump"/>
              </a:rPr>
              <a:t>Wahltinez</a:t>
            </a:r>
            <a:r>
              <a:rPr lang="en-US" sz="2400" dirty="0">
                <a:effectLst/>
                <a:latin typeface="Georgia" panose="02040502050405020303" pitchFamily="18" charset="0"/>
                <a:ea typeface="Calibri" panose="020F0502020204030204" pitchFamily="34" charset="0"/>
                <a:cs typeface="Times New Roman" panose="02020603050405020304" pitchFamily="18" charset="0"/>
                <a:hlinkClick r:id="rId2" action="ppaction://hlinksldjump"/>
              </a:rPr>
              <a:t> et al. 2022]</a:t>
            </a:r>
            <a:r>
              <a:rPr lang="el-GR" sz="2400" dirty="0">
                <a:effectLst/>
                <a:latin typeface="Georgia" panose="02040502050405020303"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Μια εφαρμογή </a:t>
            </a:r>
            <a:r>
              <a:rPr lang="el-GR" sz="2400" kern="100" dirty="0" err="1">
                <a:effectLst/>
                <a:latin typeface="Georgia" panose="02040502050405020303" pitchFamily="18" charset="0"/>
                <a:ea typeface="Calibri" panose="020F0502020204030204" pitchFamily="34" charset="0"/>
                <a:cs typeface="Times New Roman" panose="02020603050405020304" pitchFamily="18" charset="0"/>
              </a:rPr>
              <a:t>contact</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 </a:t>
            </a:r>
            <a:r>
              <a:rPr lang="el-GR" sz="2400" kern="100" dirty="0" err="1">
                <a:effectLst/>
                <a:latin typeface="Georgia" panose="02040502050405020303" pitchFamily="18" charset="0"/>
                <a:ea typeface="Calibri" panose="020F0502020204030204" pitchFamily="34" charset="0"/>
                <a:cs typeface="Times New Roman" panose="02020603050405020304" pitchFamily="18" charset="0"/>
              </a:rPr>
              <a:t>tracing</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 κάνει χρήση της τεχνολογίας </a:t>
            </a:r>
            <a:r>
              <a:rPr lang="el-GR" sz="2400" kern="100" dirty="0" err="1">
                <a:effectLst/>
                <a:latin typeface="Georgia" panose="02040502050405020303" pitchFamily="18" charset="0"/>
                <a:ea typeface="Calibri" panose="020F0502020204030204" pitchFamily="34" charset="0"/>
                <a:cs typeface="Times New Roman" panose="02020603050405020304" pitchFamily="18" charset="0"/>
              </a:rPr>
              <a:t>Bluetooth</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 και με την αποστολή </a:t>
            </a:r>
            <a:r>
              <a:rPr lang="el-GR" sz="2400" kern="100" dirty="0" err="1">
                <a:effectLst/>
                <a:latin typeface="Georgia" panose="02040502050405020303" pitchFamily="18" charset="0"/>
                <a:ea typeface="Calibri" panose="020F0502020204030204" pitchFamily="34" charset="0"/>
                <a:cs typeface="Times New Roman" panose="02020603050405020304" pitchFamily="18" charset="0"/>
              </a:rPr>
              <a:t>tokens</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 – μεταβαλλόμενων </a:t>
            </a:r>
            <a:r>
              <a:rPr lang="el-GR" sz="2400" kern="100" dirty="0" err="1">
                <a:effectLst/>
                <a:latin typeface="Georgia" panose="02040502050405020303" pitchFamily="18" charset="0"/>
                <a:ea typeface="Calibri" panose="020F0502020204030204" pitchFamily="34" charset="0"/>
                <a:cs typeface="Times New Roman" panose="02020603050405020304" pitchFamily="18" charset="0"/>
              </a:rPr>
              <a:t>strings</a:t>
            </a:r>
            <a:r>
              <a:rPr lang="el-GR" sz="2400" kern="100" dirty="0">
                <a:latin typeface="Georgia" panose="02040502050405020303" pitchFamily="18" charset="0"/>
                <a:ea typeface="Calibri" panose="020F0502020204030204" pitchFamily="34" charset="0"/>
                <a:cs typeface="Times New Roman" panose="02020603050405020304" pitchFamily="18" charset="0"/>
              </a:rPr>
              <a:t>, </a:t>
            </a:r>
            <a:r>
              <a:rPr lang="el-GR" sz="2400" kern="100" dirty="0">
                <a:effectLst/>
                <a:latin typeface="Georgia" panose="02040502050405020303" pitchFamily="18" charset="0"/>
                <a:ea typeface="Calibri" panose="020F0502020204030204" pitchFamily="34" charset="0"/>
                <a:cs typeface="Times New Roman" panose="02020603050405020304" pitchFamily="18" charset="0"/>
              </a:rPr>
              <a:t>καταγράφει άλλες συσκευές χρηστών που είναι σε κοντινή απόσταση με αυτήν καθώς και την διάρκεια επαφής, την ημερομηνία και την χρονική στιγμή που συνέβη το γεγονός</a:t>
            </a:r>
            <a:r>
              <a:rPr lang="en-US" sz="2400" kern="100" dirty="0">
                <a:effectLst/>
                <a:latin typeface="Georgia" panose="02040502050405020303" pitchFamily="18" charset="0"/>
                <a:ea typeface="Calibri" panose="020F0502020204030204" pitchFamily="34" charset="0"/>
                <a:cs typeface="Times New Roman" panose="02020603050405020304" pitchFamily="18" charset="0"/>
              </a:rPr>
              <a:t> </a:t>
            </a:r>
            <a:r>
              <a:rPr lang="en-US" sz="2400" dirty="0">
                <a:latin typeface="Georgia" panose="02040502050405020303" pitchFamily="18" charset="0"/>
                <a:hlinkClick r:id="rId2" action="ppaction://hlinksldjump"/>
              </a:rPr>
              <a:t>[Cho et al. 2020]</a:t>
            </a:r>
            <a:r>
              <a:rPr lang="el-GR" sz="2400" dirty="0">
                <a:latin typeface="Georgia" panose="02040502050405020303" pitchFamily="18" charset="0"/>
              </a:rPr>
              <a:t>.</a:t>
            </a:r>
            <a:endParaRPr lang="en-US" sz="2400" dirty="0">
              <a:latin typeface="Georgia" panose="02040502050405020303" pitchFamily="18" charset="0"/>
            </a:endParaRPr>
          </a:p>
          <a:p>
            <a:pPr algn="just">
              <a:lnSpc>
                <a:spcPct val="107000"/>
              </a:lnSpc>
              <a:spcAft>
                <a:spcPts val="800"/>
              </a:spcAft>
            </a:pPr>
            <a:r>
              <a:rPr lang="el-GR" sz="2400" dirty="0">
                <a:latin typeface="Georgia" panose="02040502050405020303" pitchFamily="18" charset="0"/>
              </a:rPr>
              <a:t> Στην Ευρωπαϊκή ήπειρο τα </a:t>
            </a:r>
            <a:r>
              <a:rPr lang="en-US" sz="2400" dirty="0">
                <a:latin typeface="Georgia" panose="02040502050405020303" pitchFamily="18" charset="0"/>
              </a:rPr>
              <a:t>contact tracing apps </a:t>
            </a:r>
            <a:r>
              <a:rPr lang="el-GR" sz="2400" dirty="0">
                <a:latin typeface="Georgia" panose="02040502050405020303" pitchFamily="18" charset="0"/>
              </a:rPr>
              <a:t>έχουν επικρατήσει με την υιοθέτηση του προτύπου PEPP-PT, το οποίο εφαρμόζει αυστηρότερα πρωτοκόλλα ασφάλειας σύμφωνα με το</a:t>
            </a:r>
            <a:r>
              <a:rPr lang="en-US" sz="2400" dirty="0">
                <a:latin typeface="Georgia" panose="02040502050405020303" pitchFamily="18" charset="0"/>
              </a:rPr>
              <a:t> GDPR </a:t>
            </a:r>
            <a:r>
              <a:rPr lang="el-GR" sz="2400" dirty="0">
                <a:latin typeface="Georgia" panose="02040502050405020303" pitchFamily="18" charset="0"/>
              </a:rPr>
              <a:t>και κάνει χρήση ενός αποκεντρωμένου μοντέλου (</a:t>
            </a:r>
            <a:r>
              <a:rPr lang="el-GR" sz="2400" dirty="0" err="1">
                <a:latin typeface="Georgia" panose="02040502050405020303" pitchFamily="18" charset="0"/>
              </a:rPr>
              <a:t>decentralized</a:t>
            </a:r>
            <a:r>
              <a:rPr lang="el-GR" sz="2400" dirty="0">
                <a:latin typeface="Georgia" panose="02040502050405020303" pitchFamily="18" charset="0"/>
              </a:rPr>
              <a:t>) για την αποθήκευση των δεδομένων</a:t>
            </a:r>
            <a:r>
              <a:rPr lang="en-US" sz="2400" dirty="0">
                <a:latin typeface="Georgia" panose="02040502050405020303" pitchFamily="18" charset="0"/>
              </a:rPr>
              <a:t> </a:t>
            </a:r>
            <a:r>
              <a:rPr lang="en-US" sz="2400" dirty="0">
                <a:latin typeface="Georgia" panose="02040502050405020303" pitchFamily="18" charset="0"/>
                <a:hlinkClick r:id="rId2" action="ppaction://hlinksldjump"/>
              </a:rPr>
              <a:t>[</a:t>
            </a:r>
            <a:r>
              <a:rPr lang="en-US" sz="2400" dirty="0" err="1">
                <a:latin typeface="Georgia" panose="02040502050405020303" pitchFamily="18" charset="0"/>
                <a:hlinkClick r:id="rId2" action="ppaction://hlinksldjump"/>
              </a:rPr>
              <a:t>Busvine</a:t>
            </a:r>
            <a:r>
              <a:rPr lang="en-US" sz="2400" dirty="0">
                <a:latin typeface="Georgia" panose="02040502050405020303" pitchFamily="18" charset="0"/>
                <a:hlinkClick r:id="rId2" action="ppaction://hlinksldjump"/>
              </a:rPr>
              <a:t> 2020].</a:t>
            </a:r>
            <a:endParaRPr lang="el-GR" sz="2400" dirty="0">
              <a:latin typeface="Georgia" panose="02040502050405020303" pitchFamily="18" charset="0"/>
            </a:endParaRPr>
          </a:p>
        </p:txBody>
      </p:sp>
    </p:spTree>
    <p:extLst>
      <p:ext uri="{BB962C8B-B14F-4D97-AF65-F5344CB8AC3E}">
        <p14:creationId xmlns:p14="http://schemas.microsoft.com/office/powerpoint/2010/main" val="3194686304"/>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3053</TotalTime>
  <Words>3772</Words>
  <Application>Microsoft Office PowerPoint</Application>
  <PresentationFormat>Ευρεία οθόνη</PresentationFormat>
  <Paragraphs>263</Paragraphs>
  <Slides>43</Slides>
  <Notes>0</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43</vt:i4>
      </vt:variant>
    </vt:vector>
  </HeadingPairs>
  <TitlesOfParts>
    <vt:vector size="50" baseType="lpstr">
      <vt:lpstr>Arial</vt:lpstr>
      <vt:lpstr>Calibri</vt:lpstr>
      <vt:lpstr>Calibri Light</vt:lpstr>
      <vt:lpstr>Cambria Math</vt:lpstr>
      <vt:lpstr>Georgia</vt:lpstr>
      <vt:lpstr>Lato</vt:lpstr>
      <vt:lpstr>Θέμα του Office</vt:lpstr>
      <vt:lpstr>Ανάλυση δεδομένων κινητικότητας χρηστών κατά την διάρκεια της πανδημίας με την χρήση τεχνικών data analytics και machine learning</vt:lpstr>
      <vt:lpstr>Σκοπός της πτυχιακής</vt:lpstr>
      <vt:lpstr>COVID-19</vt:lpstr>
      <vt:lpstr>H πανδημία COVID-19 στην Ελλάδα</vt:lpstr>
      <vt:lpstr>Lockdowns στην Ελλάδα</vt:lpstr>
      <vt:lpstr>Δεδομένα κινητικότητας</vt:lpstr>
      <vt:lpstr>Βιβλιογραφική μελέτη</vt:lpstr>
      <vt:lpstr>Πορίσματα βιβλιογραφικής έρευνας (1/4)</vt:lpstr>
      <vt:lpstr>Πορίσματα βιβλιογραφικής έρευνας (2/4)</vt:lpstr>
      <vt:lpstr>Πορίσματα βιβλιογραφικής έρευνας (3/4)</vt:lpstr>
      <vt:lpstr>Πορίσματα βιβλιογραφικής έρευνας (4/4)</vt:lpstr>
      <vt:lpstr>Πηγές δεδομένων (κινητικότητας)</vt:lpstr>
      <vt:lpstr>Πήγες δεδομένων (Δείκτες πανδημίας)</vt:lpstr>
      <vt:lpstr>Εικόνα της βάσης με τους αντίστοιχους πίνακες</vt:lpstr>
      <vt:lpstr>Εργαλεία και τεχνικές προδιαγραφές</vt:lpstr>
      <vt:lpstr>Εβδομαδιαία μέση κινητικότητα</vt:lpstr>
      <vt:lpstr>Ημερήσια κινητικότητα στην Αττική</vt:lpstr>
      <vt:lpstr>Ιστόγραμμα Οδήγησης και Περπατήματος</vt:lpstr>
      <vt:lpstr>Ημερήσιες χρονοσειρές οδήγησης και περπατήματος στην Ελλάδα και Αττική</vt:lpstr>
      <vt:lpstr>Συνολικά κρούσματα COVID-19 ανά αποκεντρωμένη διοίκηση της Ελλάδας</vt:lpstr>
      <vt:lpstr>Line plot ασθενών που βρίσκονται στις ΜΕΘ από λοίμωξη COVID-19</vt:lpstr>
      <vt:lpstr>Bar plot εμβολιασμών κατά του Covid ανά αριθμό δόσης και περιοχή</vt:lpstr>
      <vt:lpstr>Εβδομαδιαία κρούσματα COVID-19 ανά νομό της Ελλάδας</vt:lpstr>
      <vt:lpstr>Γράφημα εμβολιασμών</vt:lpstr>
      <vt:lpstr> Αριθμός ασθενών με COVID-19 που βρίσκονται στις ΜΕΘ με βάση την ηλικία και το φύλο </vt:lpstr>
      <vt:lpstr>Εβδομαδιαίοι θάνατοι από COVID-19</vt:lpstr>
      <vt:lpstr>Πορεία ημερήσιων πανελληνίων κρουσμάτων από COVID-19 </vt:lpstr>
      <vt:lpstr>Μοντέλα μηχανικής μάθησης</vt:lpstr>
      <vt:lpstr>Πειραματικά αποτελέσματα</vt:lpstr>
      <vt:lpstr>Τιμές μετρικών των μοντέλων στην πρόβλεψη των δεικτών του dataset της Apple</vt:lpstr>
      <vt:lpstr>Τιμές μετρικών των μοντέλων στην πρόβλεψη των δεικτών του dataset της Google</vt:lpstr>
      <vt:lpstr>Πειραματικά αποτελέσματα σε πραγματικά σενάρια</vt:lpstr>
      <vt:lpstr>Πρόβλεψη δεικτών Οδήγησης και Περπατήματος στην Αττική</vt:lpstr>
      <vt:lpstr>Γράφημα πρόβλεψης δεικτών Οδήγησης και Περπατήματος στην Αττική</vt:lpstr>
      <vt:lpstr>Πρόβλεψη κινητικότητας στις κατηγορίες της Google στην Περιφέρεια της Δυτικής Ελλάδας </vt:lpstr>
      <vt:lpstr>Γράφημα πρόβλεψης κινητικότητας στις κατηγορίες της Google στην Περιφέρεια της Δυτικής Ελλάδας </vt:lpstr>
      <vt:lpstr>Πρόβλεψη μέσων εβδομαδιαίων θανάτων από Covid-19 </vt:lpstr>
      <vt:lpstr>Γράφημα πρόβλεψης μέσων εβδομαδιαίων θανάτων από Covid-19 </vt:lpstr>
      <vt:lpstr>Συμπεράσματα πειραματικής μελέτης</vt:lpstr>
      <vt:lpstr>Προτάσεις για μελλοντική μελέτη</vt:lpstr>
      <vt:lpstr>Ευχαριστίες</vt:lpstr>
      <vt:lpstr>Βιβλιογραφία (1/2)</vt:lpstr>
      <vt:lpstr>Βιβλιογραφία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Ανάλυση δεδομένων κινητικότητας χρηστών κατά την διάρκεια της πανδημίας με την χρήση τεχνικών data analytics και machine learning</dc:title>
  <dc:creator>ΔΗΜΗΤΡΙΟΣ ΔΗΜΗΤΡΙΟΥ</dc:creator>
  <cp:lastModifiedBy>ΔΗΜΗΤΡΙΟΣ ΔΗΜΗΤΡΙΟΥ</cp:lastModifiedBy>
  <cp:revision>236</cp:revision>
  <dcterms:created xsi:type="dcterms:W3CDTF">2023-06-20T13:53:45Z</dcterms:created>
  <dcterms:modified xsi:type="dcterms:W3CDTF">2023-06-27T06:35:20Z</dcterms:modified>
</cp:coreProperties>
</file>